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9" r:id="rId5"/>
    <p:sldId id="282" r:id="rId6"/>
    <p:sldId id="285" r:id="rId7"/>
    <p:sldId id="286" r:id="rId8"/>
    <p:sldId id="288" r:id="rId9"/>
    <p:sldId id="287" r:id="rId10"/>
    <p:sldId id="289" r:id="rId11"/>
    <p:sldId id="303" r:id="rId12"/>
    <p:sldId id="305" r:id="rId13"/>
    <p:sldId id="306" r:id="rId14"/>
    <p:sldId id="301" r:id="rId15"/>
    <p:sldId id="302" r:id="rId16"/>
    <p:sldId id="292" r:id="rId17"/>
    <p:sldId id="293" r:id="rId18"/>
    <p:sldId id="294" r:id="rId19"/>
    <p:sldId id="290" r:id="rId20"/>
    <p:sldId id="291" r:id="rId21"/>
    <p:sldId id="295" r:id="rId22"/>
    <p:sldId id="297" r:id="rId23"/>
    <p:sldId id="308" r:id="rId24"/>
    <p:sldId id="309" r:id="rId25"/>
    <p:sldId id="298" r:id="rId26"/>
    <p:sldId id="299" r:id="rId27"/>
    <p:sldId id="300" r:id="rId28"/>
    <p:sldId id="304" r:id="rId29"/>
    <p:sldId id="307" r:id="rId30"/>
    <p:sldId id="281" r:id="rId31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88" userDrawn="1">
          <p15:clr>
            <a:srgbClr val="A4A3A4"/>
          </p15:clr>
        </p15:guide>
        <p15:guide id="2" pos="3120" userDrawn="1">
          <p15:clr>
            <a:srgbClr val="A4A3A4"/>
          </p15:clr>
        </p15:guide>
        <p15:guide id="3" pos="6046" userDrawn="1">
          <p15:clr>
            <a:srgbClr val="A4A3A4"/>
          </p15:clr>
        </p15:guide>
        <p15:guide id="4" pos="194" userDrawn="1">
          <p15:clr>
            <a:srgbClr val="A4A3A4"/>
          </p15:clr>
        </p15:guide>
        <p15:guide id="5" pos="3007" userDrawn="1">
          <p15:clr>
            <a:srgbClr val="A4A3A4"/>
          </p15:clr>
        </p15:guide>
        <p15:guide id="6" pos="3233" userDrawn="1">
          <p15:clr>
            <a:srgbClr val="A4A3A4"/>
          </p15:clr>
        </p15:guide>
        <p15:guide id="7" orient="horz" pos="414" userDrawn="1">
          <p15:clr>
            <a:srgbClr val="A4A3A4"/>
          </p15:clr>
        </p15:guide>
        <p15:guide id="8" pos="285" userDrawn="1">
          <p15:clr>
            <a:srgbClr val="A4A3A4"/>
          </p15:clr>
        </p15:guide>
        <p15:guide id="9" pos="5955" userDrawn="1">
          <p15:clr>
            <a:srgbClr val="A4A3A4"/>
          </p15:clr>
        </p15:guide>
        <p15:guide id="10" orient="horz" pos="10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CF1"/>
    <a:srgbClr val="D2222A"/>
    <a:srgbClr val="FF7A00"/>
    <a:srgbClr val="7F7F7F"/>
    <a:srgbClr val="BFBFBF"/>
    <a:srgbClr val="EAEAEA"/>
    <a:srgbClr val="A0A0A0"/>
    <a:srgbClr val="006537"/>
    <a:srgbClr val="00A79B"/>
    <a:srgbClr val="ED7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F446A2-A22A-4749-96DC-F7C33BE16D33}" v="134" dt="2024-06-20T02:46:47.147"/>
    <p1510:client id="{91BA2557-A9FF-4BEF-9DB0-8B1E0596D70E}" v="56" dt="2024-06-20T06:34:56.748"/>
    <p1510:client id="{CD90877B-28E8-4581-8FD5-D44E1C2BB70B}" v="7" dt="2024-06-19T19:59:03.8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5788" autoAdjust="0"/>
  </p:normalViewPr>
  <p:slideViewPr>
    <p:cSldViewPr snapToGrid="0" showGuides="1">
      <p:cViewPr varScale="1">
        <p:scale>
          <a:sx n="110" d="100"/>
          <a:sy n="110" d="100"/>
        </p:scale>
        <p:origin x="606" y="108"/>
      </p:cViewPr>
      <p:guideLst>
        <p:guide orient="horz" pos="4088"/>
        <p:guide pos="3120"/>
        <p:guide pos="6046"/>
        <p:guide pos="194"/>
        <p:guide pos="3007"/>
        <p:guide pos="3233"/>
        <p:guide orient="horz" pos="414"/>
        <p:guide pos="285"/>
        <p:guide pos="5955"/>
        <p:guide orient="horz" pos="108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718B32-B4A5-406F-84D2-5580DDCDF0BA}" type="doc">
      <dgm:prSet loTypeId="urn:microsoft.com/office/officeart/2005/8/layout/process3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pPr latinLnBrk="1"/>
          <a:endParaRPr lang="ko-KR" altLang="en-US"/>
        </a:p>
      </dgm:t>
    </dgm:pt>
    <dgm:pt modelId="{FF043599-6F28-44BA-A286-655BB723B4C1}">
      <dgm:prSet phldrT="[텍스트]"/>
      <dgm:spPr/>
      <dgm:t>
        <a:bodyPr/>
        <a:lstStyle/>
        <a:p>
          <a:pPr latinLnBrk="1"/>
          <a:r>
            <a:rPr lang="en-US" altLang="ko-KR" dirty="0"/>
            <a:t>1</a:t>
          </a:r>
          <a:r>
            <a:rPr lang="ko-KR" altLang="en-US" dirty="0"/>
            <a:t>심</a:t>
          </a:r>
        </a:p>
      </dgm:t>
    </dgm:pt>
    <dgm:pt modelId="{73C69BFE-91DB-4ACB-8CCA-BA79D2DA5DA5}" type="parTrans" cxnId="{F7335F10-7BB6-47FB-A27E-2B8778968582}">
      <dgm:prSet/>
      <dgm:spPr/>
      <dgm:t>
        <a:bodyPr/>
        <a:lstStyle/>
        <a:p>
          <a:pPr latinLnBrk="1"/>
          <a:endParaRPr lang="ko-KR" altLang="en-US"/>
        </a:p>
      </dgm:t>
    </dgm:pt>
    <dgm:pt modelId="{27CD3C29-F07C-424B-AD6F-D30E142BD253}" type="sibTrans" cxnId="{F7335F10-7BB6-47FB-A27E-2B8778968582}">
      <dgm:prSet/>
      <dgm:spPr/>
      <dgm:t>
        <a:bodyPr/>
        <a:lstStyle/>
        <a:p>
          <a:pPr latinLnBrk="1"/>
          <a:endParaRPr lang="ko-KR" altLang="en-US"/>
        </a:p>
      </dgm:t>
    </dgm:pt>
    <dgm:pt modelId="{6B9051A3-4451-4AEC-A902-552FA4F494CF}">
      <dgm:prSet phldrT="[텍스트]" custT="1"/>
      <dgm:spPr/>
      <dgm:t>
        <a:bodyPr/>
        <a:lstStyle/>
        <a:p>
          <a:pPr latinLnBrk="1"/>
          <a:r>
            <a:rPr lang="ko-KR" altLang="en-US" sz="1100" dirty="0"/>
            <a:t>저작권 침해 </a:t>
          </a:r>
          <a:r>
            <a:rPr lang="en-US" altLang="ko-KR" sz="1100" dirty="0"/>
            <a:t>: </a:t>
          </a:r>
          <a:r>
            <a:rPr lang="ko-KR" altLang="en-US" sz="1100" dirty="0"/>
            <a:t>부정</a:t>
          </a:r>
        </a:p>
      </dgm:t>
    </dgm:pt>
    <dgm:pt modelId="{F90005ED-6BB1-4D85-9396-3A25CE7D0203}" type="parTrans" cxnId="{D3F36FAE-C680-4151-A6C3-A2FE8A1C918C}">
      <dgm:prSet/>
      <dgm:spPr/>
      <dgm:t>
        <a:bodyPr/>
        <a:lstStyle/>
        <a:p>
          <a:pPr latinLnBrk="1"/>
          <a:endParaRPr lang="ko-KR" altLang="en-US"/>
        </a:p>
      </dgm:t>
    </dgm:pt>
    <dgm:pt modelId="{605901E9-42AD-4EFC-91D3-9EEA0F74E3AB}" type="sibTrans" cxnId="{D3F36FAE-C680-4151-A6C3-A2FE8A1C918C}">
      <dgm:prSet/>
      <dgm:spPr/>
      <dgm:t>
        <a:bodyPr/>
        <a:lstStyle/>
        <a:p>
          <a:pPr latinLnBrk="1"/>
          <a:endParaRPr lang="ko-KR" altLang="en-US"/>
        </a:p>
      </dgm:t>
    </dgm:pt>
    <dgm:pt modelId="{02EE7DC7-683C-4D37-B68F-7D105399ED79}">
      <dgm:prSet phldrT="[텍스트]"/>
      <dgm:spPr/>
      <dgm:t>
        <a:bodyPr/>
        <a:lstStyle/>
        <a:p>
          <a:pPr latinLnBrk="1"/>
          <a:r>
            <a:rPr lang="en-US" altLang="ko-KR" dirty="0"/>
            <a:t>2</a:t>
          </a:r>
          <a:r>
            <a:rPr lang="ko-KR" altLang="en-US" dirty="0"/>
            <a:t>심</a:t>
          </a:r>
        </a:p>
      </dgm:t>
    </dgm:pt>
    <dgm:pt modelId="{CD1819AE-DE71-425F-BABF-66EA631A78CA}" type="parTrans" cxnId="{FF71649A-8324-4759-85CA-7764FF7D3821}">
      <dgm:prSet/>
      <dgm:spPr/>
      <dgm:t>
        <a:bodyPr/>
        <a:lstStyle/>
        <a:p>
          <a:pPr latinLnBrk="1"/>
          <a:endParaRPr lang="ko-KR" altLang="en-US"/>
        </a:p>
      </dgm:t>
    </dgm:pt>
    <dgm:pt modelId="{528530AB-12D9-4E6B-90B8-026A548BDFA2}" type="sibTrans" cxnId="{FF71649A-8324-4759-85CA-7764FF7D3821}">
      <dgm:prSet/>
      <dgm:spPr/>
      <dgm:t>
        <a:bodyPr/>
        <a:lstStyle/>
        <a:p>
          <a:pPr latinLnBrk="1"/>
          <a:endParaRPr lang="ko-KR" altLang="en-US"/>
        </a:p>
      </dgm:t>
    </dgm:pt>
    <dgm:pt modelId="{B6D81B12-E1BF-4262-ACAD-224D99D1923B}">
      <dgm:prSet phldrT="[텍스트]" custT="1"/>
      <dgm:spPr/>
      <dgm:t>
        <a:bodyPr/>
        <a:lstStyle/>
        <a:p>
          <a:pPr latinLnBrk="1"/>
          <a:r>
            <a:rPr lang="ko-KR" altLang="en-US" sz="1100" dirty="0"/>
            <a:t>저작권 침해 </a:t>
          </a:r>
          <a:r>
            <a:rPr lang="en-US" altLang="ko-KR" sz="1100" dirty="0"/>
            <a:t>: </a:t>
          </a:r>
          <a:r>
            <a:rPr lang="ko-KR" altLang="en-US" sz="1100" dirty="0"/>
            <a:t>부정</a:t>
          </a:r>
        </a:p>
      </dgm:t>
    </dgm:pt>
    <dgm:pt modelId="{CCBDC2D8-F9A5-4E16-A1E1-22CE21434B99}" type="parTrans" cxnId="{1DE4FA09-C513-4D8A-86B8-9D026CEA7384}">
      <dgm:prSet/>
      <dgm:spPr/>
      <dgm:t>
        <a:bodyPr/>
        <a:lstStyle/>
        <a:p>
          <a:pPr latinLnBrk="1"/>
          <a:endParaRPr lang="ko-KR" altLang="en-US"/>
        </a:p>
      </dgm:t>
    </dgm:pt>
    <dgm:pt modelId="{772775C9-8253-435D-88FD-4B536D5AB31F}" type="sibTrans" cxnId="{1DE4FA09-C513-4D8A-86B8-9D026CEA7384}">
      <dgm:prSet/>
      <dgm:spPr/>
      <dgm:t>
        <a:bodyPr/>
        <a:lstStyle/>
        <a:p>
          <a:pPr latinLnBrk="1"/>
          <a:endParaRPr lang="ko-KR" altLang="en-US"/>
        </a:p>
      </dgm:t>
    </dgm:pt>
    <dgm:pt modelId="{2561C977-E966-439E-B90C-AD82C102F7F4}">
      <dgm:prSet phldrT="[텍스트]"/>
      <dgm:spPr/>
      <dgm:t>
        <a:bodyPr/>
        <a:lstStyle/>
        <a:p>
          <a:pPr latinLnBrk="1"/>
          <a:r>
            <a:rPr lang="en-US" altLang="ko-KR" dirty="0"/>
            <a:t>3</a:t>
          </a:r>
          <a:r>
            <a:rPr lang="ko-KR" altLang="en-US" dirty="0"/>
            <a:t>심</a:t>
          </a:r>
        </a:p>
      </dgm:t>
    </dgm:pt>
    <dgm:pt modelId="{8E41671B-B5FA-440E-B09C-D2DD96A60930}" type="parTrans" cxnId="{830CD35B-4411-4A29-9515-81953FD20979}">
      <dgm:prSet/>
      <dgm:spPr/>
      <dgm:t>
        <a:bodyPr/>
        <a:lstStyle/>
        <a:p>
          <a:pPr latinLnBrk="1"/>
          <a:endParaRPr lang="ko-KR" altLang="en-US"/>
        </a:p>
      </dgm:t>
    </dgm:pt>
    <dgm:pt modelId="{BAB61BDF-EE0C-4216-9E20-5BFCDCB796F9}" type="sibTrans" cxnId="{830CD35B-4411-4A29-9515-81953FD20979}">
      <dgm:prSet/>
      <dgm:spPr/>
      <dgm:t>
        <a:bodyPr/>
        <a:lstStyle/>
        <a:p>
          <a:pPr latinLnBrk="1"/>
          <a:endParaRPr lang="ko-KR" altLang="en-US"/>
        </a:p>
      </dgm:t>
    </dgm:pt>
    <dgm:pt modelId="{D0C8F338-5542-4146-B89A-4F1DD63A06B9}">
      <dgm:prSet phldrT="[텍스트]" custT="1"/>
      <dgm:spPr/>
      <dgm:t>
        <a:bodyPr/>
        <a:lstStyle/>
        <a:p>
          <a:pPr latinLnBrk="1"/>
          <a:r>
            <a:rPr lang="ko-KR" altLang="en-US" sz="1100" dirty="0"/>
            <a:t>저작권 침해 </a:t>
          </a:r>
          <a:r>
            <a:rPr lang="en-US" altLang="ko-KR" sz="1100" dirty="0"/>
            <a:t>: </a:t>
          </a:r>
          <a:r>
            <a:rPr lang="ko-KR" altLang="en-US" sz="1100" dirty="0"/>
            <a:t>인정</a:t>
          </a:r>
        </a:p>
      </dgm:t>
    </dgm:pt>
    <dgm:pt modelId="{1A6F300D-702A-43A8-90AF-8301F64B5C41}" type="parTrans" cxnId="{0510CFB0-582B-431B-9B98-0097A80B770D}">
      <dgm:prSet/>
      <dgm:spPr/>
      <dgm:t>
        <a:bodyPr/>
        <a:lstStyle/>
        <a:p>
          <a:pPr latinLnBrk="1"/>
          <a:endParaRPr lang="ko-KR" altLang="en-US"/>
        </a:p>
      </dgm:t>
    </dgm:pt>
    <dgm:pt modelId="{EAB93F99-6805-4579-AF0B-5DCE9EAD3BEC}" type="sibTrans" cxnId="{0510CFB0-582B-431B-9B98-0097A80B770D}">
      <dgm:prSet/>
      <dgm:spPr/>
      <dgm:t>
        <a:bodyPr/>
        <a:lstStyle/>
        <a:p>
          <a:pPr latinLnBrk="1"/>
          <a:endParaRPr lang="ko-KR" altLang="en-US"/>
        </a:p>
      </dgm:t>
    </dgm:pt>
    <dgm:pt modelId="{15B4F598-352F-427F-BDCE-65F0C0357C45}">
      <dgm:prSet phldrT="[텍스트]" custT="1"/>
      <dgm:spPr/>
      <dgm:t>
        <a:bodyPr/>
        <a:lstStyle/>
        <a:p>
          <a:pPr latinLnBrk="1"/>
          <a:r>
            <a:rPr lang="ko-KR" altLang="en-US" sz="1100" dirty="0"/>
            <a:t>부정경쟁행위 </a:t>
          </a:r>
          <a:r>
            <a:rPr lang="en-US" altLang="ko-KR" sz="1100" dirty="0"/>
            <a:t>: </a:t>
          </a:r>
          <a:r>
            <a:rPr lang="ko-KR" altLang="en-US" sz="1100" dirty="0"/>
            <a:t>인정</a:t>
          </a:r>
        </a:p>
      </dgm:t>
    </dgm:pt>
    <dgm:pt modelId="{A68E3DD3-C8AE-4494-BFCA-F015EAE53500}" type="parTrans" cxnId="{DF8FBF8B-0C84-435B-8351-22712A6E6414}">
      <dgm:prSet/>
      <dgm:spPr/>
      <dgm:t>
        <a:bodyPr/>
        <a:lstStyle/>
        <a:p>
          <a:pPr latinLnBrk="1"/>
          <a:endParaRPr lang="ko-KR" altLang="en-US"/>
        </a:p>
      </dgm:t>
    </dgm:pt>
    <dgm:pt modelId="{420E0A5D-381D-4410-B343-D6F57ED314A7}" type="sibTrans" cxnId="{DF8FBF8B-0C84-435B-8351-22712A6E6414}">
      <dgm:prSet/>
      <dgm:spPr/>
      <dgm:t>
        <a:bodyPr/>
        <a:lstStyle/>
        <a:p>
          <a:pPr latinLnBrk="1"/>
          <a:endParaRPr lang="ko-KR" altLang="en-US"/>
        </a:p>
      </dgm:t>
    </dgm:pt>
    <dgm:pt modelId="{20910940-4760-4D69-A904-140480C2A116}">
      <dgm:prSet phldrT="[텍스트]" custT="1"/>
      <dgm:spPr/>
      <dgm:t>
        <a:bodyPr/>
        <a:lstStyle/>
        <a:p>
          <a:pPr latinLnBrk="1"/>
          <a:r>
            <a:rPr lang="ko-KR" altLang="en-US" sz="1100" dirty="0"/>
            <a:t>부정경쟁행위 </a:t>
          </a:r>
          <a:r>
            <a:rPr lang="en-US" altLang="ko-KR" sz="1100" dirty="0"/>
            <a:t>: </a:t>
          </a:r>
          <a:r>
            <a:rPr lang="ko-KR" altLang="en-US" sz="1100" dirty="0"/>
            <a:t>부정</a:t>
          </a:r>
        </a:p>
      </dgm:t>
    </dgm:pt>
    <dgm:pt modelId="{D0A0F0E7-BB3D-45D5-9454-EC9FA87E94F2}" type="parTrans" cxnId="{1D4B4E39-8967-457C-AAB2-96ABFCAA799C}">
      <dgm:prSet/>
      <dgm:spPr/>
      <dgm:t>
        <a:bodyPr/>
        <a:lstStyle/>
        <a:p>
          <a:pPr latinLnBrk="1"/>
          <a:endParaRPr lang="ko-KR" altLang="en-US"/>
        </a:p>
      </dgm:t>
    </dgm:pt>
    <dgm:pt modelId="{7A85B1DB-CF9D-4097-A26A-E5B8E2B56106}" type="sibTrans" cxnId="{1D4B4E39-8967-457C-AAB2-96ABFCAA799C}">
      <dgm:prSet/>
      <dgm:spPr/>
      <dgm:t>
        <a:bodyPr/>
        <a:lstStyle/>
        <a:p>
          <a:pPr latinLnBrk="1"/>
          <a:endParaRPr lang="ko-KR" altLang="en-US"/>
        </a:p>
      </dgm:t>
    </dgm:pt>
    <dgm:pt modelId="{FE9E93EA-8D08-441A-B59B-94FC7AA96F17}">
      <dgm:prSet phldrT="[텍스트]" custT="1"/>
      <dgm:spPr/>
      <dgm:t>
        <a:bodyPr/>
        <a:lstStyle/>
        <a:p>
          <a:pPr latinLnBrk="1"/>
          <a:r>
            <a:rPr lang="ko-KR" altLang="en-US" sz="1100" dirty="0"/>
            <a:t>부정경쟁행위 </a:t>
          </a:r>
          <a:r>
            <a:rPr lang="en-US" altLang="ko-KR" sz="1100" dirty="0"/>
            <a:t>: </a:t>
          </a:r>
          <a:r>
            <a:rPr lang="ko-KR" altLang="en-US" sz="1100" dirty="0"/>
            <a:t>판단</a:t>
          </a:r>
          <a:r>
            <a:rPr lang="en-US" altLang="ko-KR" sz="1100" dirty="0"/>
            <a:t>X</a:t>
          </a:r>
          <a:endParaRPr lang="ko-KR" altLang="en-US" sz="1100" dirty="0"/>
        </a:p>
      </dgm:t>
    </dgm:pt>
    <dgm:pt modelId="{9057D044-001B-416A-9121-685B56044196}" type="parTrans" cxnId="{9BE9E3D2-4244-4470-B507-E11762487289}">
      <dgm:prSet/>
      <dgm:spPr/>
      <dgm:t>
        <a:bodyPr/>
        <a:lstStyle/>
        <a:p>
          <a:pPr latinLnBrk="1"/>
          <a:endParaRPr lang="ko-KR" altLang="en-US"/>
        </a:p>
      </dgm:t>
    </dgm:pt>
    <dgm:pt modelId="{09E1ABFD-F324-4FF8-941A-C538BF7A63E8}" type="sibTrans" cxnId="{9BE9E3D2-4244-4470-B507-E11762487289}">
      <dgm:prSet/>
      <dgm:spPr/>
      <dgm:t>
        <a:bodyPr/>
        <a:lstStyle/>
        <a:p>
          <a:pPr latinLnBrk="1"/>
          <a:endParaRPr lang="ko-KR" altLang="en-US"/>
        </a:p>
      </dgm:t>
    </dgm:pt>
    <dgm:pt modelId="{9463FE8C-F961-4EA3-90DA-33F034FE0522}">
      <dgm:prSet phldrT="[텍스트]" custT="1"/>
      <dgm:spPr/>
      <dgm:t>
        <a:bodyPr/>
        <a:lstStyle/>
        <a:p>
          <a:pPr latinLnBrk="1"/>
          <a:endParaRPr lang="ko-KR" altLang="en-US" sz="1100" dirty="0"/>
        </a:p>
      </dgm:t>
    </dgm:pt>
    <dgm:pt modelId="{B03E0CB9-08B7-4102-8DC6-2199F8F0EA32}" type="parTrans" cxnId="{BE862029-84CF-4E3C-B8DA-E76CF84B56DA}">
      <dgm:prSet/>
      <dgm:spPr/>
      <dgm:t>
        <a:bodyPr/>
        <a:lstStyle/>
        <a:p>
          <a:pPr latinLnBrk="1"/>
          <a:endParaRPr lang="ko-KR" altLang="en-US"/>
        </a:p>
      </dgm:t>
    </dgm:pt>
    <dgm:pt modelId="{D2995637-E298-4125-81AD-3D3ABEE35D01}" type="sibTrans" cxnId="{BE862029-84CF-4E3C-B8DA-E76CF84B56DA}">
      <dgm:prSet/>
      <dgm:spPr/>
      <dgm:t>
        <a:bodyPr/>
        <a:lstStyle/>
        <a:p>
          <a:pPr latinLnBrk="1"/>
          <a:endParaRPr lang="ko-KR" altLang="en-US"/>
        </a:p>
      </dgm:t>
    </dgm:pt>
    <dgm:pt modelId="{6F77F10B-AE25-4B98-A4D2-F97FA9985F71}">
      <dgm:prSet phldrT="[텍스트]" custT="1"/>
      <dgm:spPr/>
      <dgm:t>
        <a:bodyPr/>
        <a:lstStyle/>
        <a:p>
          <a:pPr latinLnBrk="1"/>
          <a:endParaRPr lang="ko-KR" altLang="en-US" sz="1100" dirty="0"/>
        </a:p>
      </dgm:t>
    </dgm:pt>
    <dgm:pt modelId="{422BDDCB-71B6-4327-91CE-3DADBB5127FC}" type="parTrans" cxnId="{2FFA9984-CE54-4DF3-AA4B-48DEC4975A8A}">
      <dgm:prSet/>
      <dgm:spPr/>
      <dgm:t>
        <a:bodyPr/>
        <a:lstStyle/>
        <a:p>
          <a:pPr latinLnBrk="1"/>
          <a:endParaRPr lang="ko-KR" altLang="en-US"/>
        </a:p>
      </dgm:t>
    </dgm:pt>
    <dgm:pt modelId="{411BACEE-50D6-4F8F-959B-F236C74F8075}" type="sibTrans" cxnId="{2FFA9984-CE54-4DF3-AA4B-48DEC4975A8A}">
      <dgm:prSet/>
      <dgm:spPr/>
      <dgm:t>
        <a:bodyPr/>
        <a:lstStyle/>
        <a:p>
          <a:pPr latinLnBrk="1"/>
          <a:endParaRPr lang="ko-KR" altLang="en-US"/>
        </a:p>
      </dgm:t>
    </dgm:pt>
    <dgm:pt modelId="{E8B64672-82DC-4719-8542-549DF30CB62B}">
      <dgm:prSet phldrT="[텍스트]" custT="1"/>
      <dgm:spPr/>
      <dgm:t>
        <a:bodyPr/>
        <a:lstStyle/>
        <a:p>
          <a:pPr latinLnBrk="1"/>
          <a:endParaRPr lang="ko-KR" altLang="en-US" sz="1100" dirty="0"/>
        </a:p>
      </dgm:t>
    </dgm:pt>
    <dgm:pt modelId="{C3C7C619-FC7B-4775-A523-BA07454BB6B6}" type="parTrans" cxnId="{B7913FDF-3938-4437-98BE-48F1E532BF93}">
      <dgm:prSet/>
      <dgm:spPr/>
      <dgm:t>
        <a:bodyPr/>
        <a:lstStyle/>
        <a:p>
          <a:pPr latinLnBrk="1"/>
          <a:endParaRPr lang="ko-KR" altLang="en-US"/>
        </a:p>
      </dgm:t>
    </dgm:pt>
    <dgm:pt modelId="{71FA9591-8841-482E-A618-2BD8C5E1EEDD}" type="sibTrans" cxnId="{B7913FDF-3938-4437-98BE-48F1E532BF93}">
      <dgm:prSet/>
      <dgm:spPr/>
      <dgm:t>
        <a:bodyPr/>
        <a:lstStyle/>
        <a:p>
          <a:pPr latinLnBrk="1"/>
          <a:endParaRPr lang="ko-KR" altLang="en-US"/>
        </a:p>
      </dgm:t>
    </dgm:pt>
    <dgm:pt modelId="{4CD2E608-3947-4E2D-831B-09A746052085}" type="pres">
      <dgm:prSet presAssocID="{3D718B32-B4A5-406F-84D2-5580DDCDF0BA}" presName="linearFlow" presStyleCnt="0">
        <dgm:presLayoutVars>
          <dgm:dir/>
          <dgm:animLvl val="lvl"/>
          <dgm:resizeHandles val="exact"/>
        </dgm:presLayoutVars>
      </dgm:prSet>
      <dgm:spPr/>
    </dgm:pt>
    <dgm:pt modelId="{809527DC-96EB-4BC6-A638-3D1FF9A70AFB}" type="pres">
      <dgm:prSet presAssocID="{FF043599-6F28-44BA-A286-655BB723B4C1}" presName="composite" presStyleCnt="0"/>
      <dgm:spPr/>
    </dgm:pt>
    <dgm:pt modelId="{30AE6B09-1573-4B1F-A505-E55BEE63BAEA}" type="pres">
      <dgm:prSet presAssocID="{FF043599-6F28-44BA-A286-655BB723B4C1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4E6FF43F-2251-4699-A69F-8221385A4BFA}" type="pres">
      <dgm:prSet presAssocID="{FF043599-6F28-44BA-A286-655BB723B4C1}" presName="parSh" presStyleLbl="node1" presStyleIdx="0" presStyleCnt="3" custLinFactNeighborX="-583" custLinFactNeighborY="-4244"/>
      <dgm:spPr/>
    </dgm:pt>
    <dgm:pt modelId="{64BDFC46-EB0C-4359-9FA6-C279158689FD}" type="pres">
      <dgm:prSet presAssocID="{FF043599-6F28-44BA-A286-655BB723B4C1}" presName="desTx" presStyleLbl="fgAcc1" presStyleIdx="0" presStyleCnt="3" custScaleX="106679">
        <dgm:presLayoutVars>
          <dgm:bulletEnabled val="1"/>
        </dgm:presLayoutVars>
      </dgm:prSet>
      <dgm:spPr/>
    </dgm:pt>
    <dgm:pt modelId="{F2FEF02E-F4F3-4B47-AEEC-FEB6E3E6601B}" type="pres">
      <dgm:prSet presAssocID="{27CD3C29-F07C-424B-AD6F-D30E142BD253}" presName="sibTrans" presStyleLbl="sibTrans2D1" presStyleIdx="0" presStyleCnt="2"/>
      <dgm:spPr/>
    </dgm:pt>
    <dgm:pt modelId="{07F879CB-26B0-4E0C-A4B5-791EC1B88026}" type="pres">
      <dgm:prSet presAssocID="{27CD3C29-F07C-424B-AD6F-D30E142BD253}" presName="connTx" presStyleLbl="sibTrans2D1" presStyleIdx="0" presStyleCnt="2"/>
      <dgm:spPr/>
    </dgm:pt>
    <dgm:pt modelId="{6CB958FA-4338-49B1-ADAA-FA62E640A79F}" type="pres">
      <dgm:prSet presAssocID="{02EE7DC7-683C-4D37-B68F-7D105399ED79}" presName="composite" presStyleCnt="0"/>
      <dgm:spPr/>
    </dgm:pt>
    <dgm:pt modelId="{0296D5A9-C093-4433-AE46-A3D5D74A8480}" type="pres">
      <dgm:prSet presAssocID="{02EE7DC7-683C-4D37-B68F-7D105399ED79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EEFC582-C97B-4291-99AF-BDEE3F2FED84}" type="pres">
      <dgm:prSet presAssocID="{02EE7DC7-683C-4D37-B68F-7D105399ED79}" presName="parSh" presStyleLbl="node1" presStyleIdx="1" presStyleCnt="3"/>
      <dgm:spPr/>
    </dgm:pt>
    <dgm:pt modelId="{31169969-B44D-4742-979A-26CD1A300DDD}" type="pres">
      <dgm:prSet presAssocID="{02EE7DC7-683C-4D37-B68F-7D105399ED79}" presName="desTx" presStyleLbl="fgAcc1" presStyleIdx="1" presStyleCnt="3" custScaleX="108034">
        <dgm:presLayoutVars>
          <dgm:bulletEnabled val="1"/>
        </dgm:presLayoutVars>
      </dgm:prSet>
      <dgm:spPr/>
    </dgm:pt>
    <dgm:pt modelId="{CE58CA6D-74A9-47A8-9687-958D152EDF06}" type="pres">
      <dgm:prSet presAssocID="{528530AB-12D9-4E6B-90B8-026A548BDFA2}" presName="sibTrans" presStyleLbl="sibTrans2D1" presStyleIdx="1" presStyleCnt="2"/>
      <dgm:spPr/>
    </dgm:pt>
    <dgm:pt modelId="{C8BF5DDE-95F1-46B4-A04B-363B855CF50F}" type="pres">
      <dgm:prSet presAssocID="{528530AB-12D9-4E6B-90B8-026A548BDFA2}" presName="connTx" presStyleLbl="sibTrans2D1" presStyleIdx="1" presStyleCnt="2"/>
      <dgm:spPr/>
    </dgm:pt>
    <dgm:pt modelId="{E3261878-3DB4-481F-8734-9E66AFEB7129}" type="pres">
      <dgm:prSet presAssocID="{2561C977-E966-439E-B90C-AD82C102F7F4}" presName="composite" presStyleCnt="0"/>
      <dgm:spPr/>
    </dgm:pt>
    <dgm:pt modelId="{697A6992-9A27-451E-A4C4-6161BE2E0B61}" type="pres">
      <dgm:prSet presAssocID="{2561C977-E966-439E-B90C-AD82C102F7F4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A354272-2E45-4CC8-951C-2BD7DCE6E196}" type="pres">
      <dgm:prSet presAssocID="{2561C977-E966-439E-B90C-AD82C102F7F4}" presName="parSh" presStyleLbl="node1" presStyleIdx="2" presStyleCnt="3"/>
      <dgm:spPr/>
    </dgm:pt>
    <dgm:pt modelId="{CFC1AEEA-2048-4E40-B688-BF4E8C648AF7}" type="pres">
      <dgm:prSet presAssocID="{2561C977-E966-439E-B90C-AD82C102F7F4}" presName="desTx" presStyleLbl="fgAcc1" presStyleIdx="2" presStyleCnt="3" custScaleX="114230">
        <dgm:presLayoutVars>
          <dgm:bulletEnabled val="1"/>
        </dgm:presLayoutVars>
      </dgm:prSet>
      <dgm:spPr/>
    </dgm:pt>
  </dgm:ptLst>
  <dgm:cxnLst>
    <dgm:cxn modelId="{1DE4FA09-C513-4D8A-86B8-9D026CEA7384}" srcId="{02EE7DC7-683C-4D37-B68F-7D105399ED79}" destId="{B6D81B12-E1BF-4262-ACAD-224D99D1923B}" srcOrd="1" destOrd="0" parTransId="{CCBDC2D8-F9A5-4E16-A1E1-22CE21434B99}" sibTransId="{772775C9-8253-435D-88FD-4B536D5AB31F}"/>
    <dgm:cxn modelId="{5E35070E-AAEC-4145-AB94-623C6E1DFF0B}" type="presOf" srcId="{02EE7DC7-683C-4D37-B68F-7D105399ED79}" destId="{EEEFC582-C97B-4291-99AF-BDEE3F2FED84}" srcOrd="1" destOrd="0" presId="urn:microsoft.com/office/officeart/2005/8/layout/process3"/>
    <dgm:cxn modelId="{F7335F10-7BB6-47FB-A27E-2B8778968582}" srcId="{3D718B32-B4A5-406F-84D2-5580DDCDF0BA}" destId="{FF043599-6F28-44BA-A286-655BB723B4C1}" srcOrd="0" destOrd="0" parTransId="{73C69BFE-91DB-4ACB-8CCA-BA79D2DA5DA5}" sibTransId="{27CD3C29-F07C-424B-AD6F-D30E142BD253}"/>
    <dgm:cxn modelId="{AA52D117-6795-44EC-B3D5-C999024D7AE5}" type="presOf" srcId="{FE9E93EA-8D08-441A-B59B-94FC7AA96F17}" destId="{CFC1AEEA-2048-4E40-B688-BF4E8C648AF7}" srcOrd="0" destOrd="2" presId="urn:microsoft.com/office/officeart/2005/8/layout/process3"/>
    <dgm:cxn modelId="{637FBC19-28D1-4032-B3D6-C0A7B0881A36}" type="presOf" srcId="{E8B64672-82DC-4719-8542-549DF30CB62B}" destId="{CFC1AEEA-2048-4E40-B688-BF4E8C648AF7}" srcOrd="0" destOrd="0" presId="urn:microsoft.com/office/officeart/2005/8/layout/process3"/>
    <dgm:cxn modelId="{BE862029-84CF-4E3C-B8DA-E76CF84B56DA}" srcId="{FF043599-6F28-44BA-A286-655BB723B4C1}" destId="{9463FE8C-F961-4EA3-90DA-33F034FE0522}" srcOrd="0" destOrd="0" parTransId="{B03E0CB9-08B7-4102-8DC6-2199F8F0EA32}" sibTransId="{D2995637-E298-4125-81AD-3D3ABEE35D01}"/>
    <dgm:cxn modelId="{60C37438-55E4-4B88-B139-23932D968CDA}" type="presOf" srcId="{3D718B32-B4A5-406F-84D2-5580DDCDF0BA}" destId="{4CD2E608-3947-4E2D-831B-09A746052085}" srcOrd="0" destOrd="0" presId="urn:microsoft.com/office/officeart/2005/8/layout/process3"/>
    <dgm:cxn modelId="{1D4B4E39-8967-457C-AAB2-96ABFCAA799C}" srcId="{02EE7DC7-683C-4D37-B68F-7D105399ED79}" destId="{20910940-4760-4D69-A904-140480C2A116}" srcOrd="2" destOrd="0" parTransId="{D0A0F0E7-BB3D-45D5-9454-EC9FA87E94F2}" sibTransId="{7A85B1DB-CF9D-4097-A26A-E5B8E2B56106}"/>
    <dgm:cxn modelId="{D7FB553B-5EE5-44B9-AD63-E1833ACE143A}" type="presOf" srcId="{528530AB-12D9-4E6B-90B8-026A548BDFA2}" destId="{C8BF5DDE-95F1-46B4-A04B-363B855CF50F}" srcOrd="1" destOrd="0" presId="urn:microsoft.com/office/officeart/2005/8/layout/process3"/>
    <dgm:cxn modelId="{FBFD6E3F-2DD2-418C-B99F-17141C31D83F}" type="presOf" srcId="{FF043599-6F28-44BA-A286-655BB723B4C1}" destId="{4E6FF43F-2251-4699-A69F-8221385A4BFA}" srcOrd="1" destOrd="0" presId="urn:microsoft.com/office/officeart/2005/8/layout/process3"/>
    <dgm:cxn modelId="{830CD35B-4411-4A29-9515-81953FD20979}" srcId="{3D718B32-B4A5-406F-84D2-5580DDCDF0BA}" destId="{2561C977-E966-439E-B90C-AD82C102F7F4}" srcOrd="2" destOrd="0" parTransId="{8E41671B-B5FA-440E-B09C-D2DD96A60930}" sibTransId="{BAB61BDF-EE0C-4216-9E20-5BFCDCB796F9}"/>
    <dgm:cxn modelId="{2E3C7362-A7B8-49BF-BE26-6B55CBC0E610}" type="presOf" srcId="{27CD3C29-F07C-424B-AD6F-D30E142BD253}" destId="{F2FEF02E-F4F3-4B47-AEEC-FEB6E3E6601B}" srcOrd="0" destOrd="0" presId="urn:microsoft.com/office/officeart/2005/8/layout/process3"/>
    <dgm:cxn modelId="{529D926D-F2C2-4CBF-A886-1F92C1CBA54E}" type="presOf" srcId="{20910940-4760-4D69-A904-140480C2A116}" destId="{31169969-B44D-4742-979A-26CD1A300DDD}" srcOrd="0" destOrd="2" presId="urn:microsoft.com/office/officeart/2005/8/layout/process3"/>
    <dgm:cxn modelId="{9076F47C-0982-4EC4-83FC-D237A0A078E7}" type="presOf" srcId="{6B9051A3-4451-4AEC-A902-552FA4F494CF}" destId="{64BDFC46-EB0C-4359-9FA6-C279158689FD}" srcOrd="0" destOrd="1" presId="urn:microsoft.com/office/officeart/2005/8/layout/process3"/>
    <dgm:cxn modelId="{2FFA9984-CE54-4DF3-AA4B-48DEC4975A8A}" srcId="{02EE7DC7-683C-4D37-B68F-7D105399ED79}" destId="{6F77F10B-AE25-4B98-A4D2-F97FA9985F71}" srcOrd="0" destOrd="0" parTransId="{422BDDCB-71B6-4327-91CE-3DADBB5127FC}" sibTransId="{411BACEE-50D6-4F8F-959B-F236C74F8075}"/>
    <dgm:cxn modelId="{DF8FBF8B-0C84-435B-8351-22712A6E6414}" srcId="{FF043599-6F28-44BA-A286-655BB723B4C1}" destId="{15B4F598-352F-427F-BDCE-65F0C0357C45}" srcOrd="2" destOrd="0" parTransId="{A68E3DD3-C8AE-4494-BFCA-F015EAE53500}" sibTransId="{420E0A5D-381D-4410-B343-D6F57ED314A7}"/>
    <dgm:cxn modelId="{FF71649A-8324-4759-85CA-7764FF7D3821}" srcId="{3D718B32-B4A5-406F-84D2-5580DDCDF0BA}" destId="{02EE7DC7-683C-4D37-B68F-7D105399ED79}" srcOrd="1" destOrd="0" parTransId="{CD1819AE-DE71-425F-BABF-66EA631A78CA}" sibTransId="{528530AB-12D9-4E6B-90B8-026A548BDFA2}"/>
    <dgm:cxn modelId="{D3F36FAE-C680-4151-A6C3-A2FE8A1C918C}" srcId="{FF043599-6F28-44BA-A286-655BB723B4C1}" destId="{6B9051A3-4451-4AEC-A902-552FA4F494CF}" srcOrd="1" destOrd="0" parTransId="{F90005ED-6BB1-4D85-9396-3A25CE7D0203}" sibTransId="{605901E9-42AD-4EFC-91D3-9EEA0F74E3AB}"/>
    <dgm:cxn modelId="{0510CFB0-582B-431B-9B98-0097A80B770D}" srcId="{2561C977-E966-439E-B90C-AD82C102F7F4}" destId="{D0C8F338-5542-4146-B89A-4F1DD63A06B9}" srcOrd="1" destOrd="0" parTransId="{1A6F300D-702A-43A8-90AF-8301F64B5C41}" sibTransId="{EAB93F99-6805-4579-AF0B-5DCE9EAD3BEC}"/>
    <dgm:cxn modelId="{ACD21BB2-E84C-426C-905D-A8A95C9662ED}" type="presOf" srcId="{FF043599-6F28-44BA-A286-655BB723B4C1}" destId="{30AE6B09-1573-4B1F-A505-E55BEE63BAEA}" srcOrd="0" destOrd="0" presId="urn:microsoft.com/office/officeart/2005/8/layout/process3"/>
    <dgm:cxn modelId="{A2860AB5-3515-47ED-8DE7-7935EA87E8B5}" type="presOf" srcId="{2561C977-E966-439E-B90C-AD82C102F7F4}" destId="{8A354272-2E45-4CC8-951C-2BD7DCE6E196}" srcOrd="1" destOrd="0" presId="urn:microsoft.com/office/officeart/2005/8/layout/process3"/>
    <dgm:cxn modelId="{BF4675C1-02B2-4D19-A51B-28A57392013D}" type="presOf" srcId="{D0C8F338-5542-4146-B89A-4F1DD63A06B9}" destId="{CFC1AEEA-2048-4E40-B688-BF4E8C648AF7}" srcOrd="0" destOrd="1" presId="urn:microsoft.com/office/officeart/2005/8/layout/process3"/>
    <dgm:cxn modelId="{61E53BC7-5555-4973-B344-8730CF3D64F3}" type="presOf" srcId="{528530AB-12D9-4E6B-90B8-026A548BDFA2}" destId="{CE58CA6D-74A9-47A8-9687-958D152EDF06}" srcOrd="0" destOrd="0" presId="urn:microsoft.com/office/officeart/2005/8/layout/process3"/>
    <dgm:cxn modelId="{1667CBCF-8D9E-4E93-AA53-481B871F49FC}" type="presOf" srcId="{27CD3C29-F07C-424B-AD6F-D30E142BD253}" destId="{07F879CB-26B0-4E0C-A4B5-791EC1B88026}" srcOrd="1" destOrd="0" presId="urn:microsoft.com/office/officeart/2005/8/layout/process3"/>
    <dgm:cxn modelId="{258F96D1-78F2-4384-AE70-6B88DA7F698D}" type="presOf" srcId="{02EE7DC7-683C-4D37-B68F-7D105399ED79}" destId="{0296D5A9-C093-4433-AE46-A3D5D74A8480}" srcOrd="0" destOrd="0" presId="urn:microsoft.com/office/officeart/2005/8/layout/process3"/>
    <dgm:cxn modelId="{650407D2-F64D-4446-9CB8-6B3928C0C863}" type="presOf" srcId="{B6D81B12-E1BF-4262-ACAD-224D99D1923B}" destId="{31169969-B44D-4742-979A-26CD1A300DDD}" srcOrd="0" destOrd="1" presId="urn:microsoft.com/office/officeart/2005/8/layout/process3"/>
    <dgm:cxn modelId="{9BE9E3D2-4244-4470-B507-E11762487289}" srcId="{2561C977-E966-439E-B90C-AD82C102F7F4}" destId="{FE9E93EA-8D08-441A-B59B-94FC7AA96F17}" srcOrd="2" destOrd="0" parTransId="{9057D044-001B-416A-9121-685B56044196}" sibTransId="{09E1ABFD-F324-4FF8-941A-C538BF7A63E8}"/>
    <dgm:cxn modelId="{9780AEDE-A897-4243-8181-95C9EF2C8F8A}" type="presOf" srcId="{15B4F598-352F-427F-BDCE-65F0C0357C45}" destId="{64BDFC46-EB0C-4359-9FA6-C279158689FD}" srcOrd="0" destOrd="2" presId="urn:microsoft.com/office/officeart/2005/8/layout/process3"/>
    <dgm:cxn modelId="{B7913FDF-3938-4437-98BE-48F1E532BF93}" srcId="{2561C977-E966-439E-B90C-AD82C102F7F4}" destId="{E8B64672-82DC-4719-8542-549DF30CB62B}" srcOrd="0" destOrd="0" parTransId="{C3C7C619-FC7B-4775-A523-BA07454BB6B6}" sibTransId="{71FA9591-8841-482E-A618-2BD8C5E1EEDD}"/>
    <dgm:cxn modelId="{45E740E9-B928-4131-B500-CBA79DCF5B08}" type="presOf" srcId="{6F77F10B-AE25-4B98-A4D2-F97FA9985F71}" destId="{31169969-B44D-4742-979A-26CD1A300DDD}" srcOrd="0" destOrd="0" presId="urn:microsoft.com/office/officeart/2005/8/layout/process3"/>
    <dgm:cxn modelId="{6073C9E9-C16D-4E61-B846-DB04FB8F6B34}" type="presOf" srcId="{2561C977-E966-439E-B90C-AD82C102F7F4}" destId="{697A6992-9A27-451E-A4C4-6161BE2E0B61}" srcOrd="0" destOrd="0" presId="urn:microsoft.com/office/officeart/2005/8/layout/process3"/>
    <dgm:cxn modelId="{6AB1F7FE-D4C9-4C4F-A5E6-21F36B4FD81A}" type="presOf" srcId="{9463FE8C-F961-4EA3-90DA-33F034FE0522}" destId="{64BDFC46-EB0C-4359-9FA6-C279158689FD}" srcOrd="0" destOrd="0" presId="urn:microsoft.com/office/officeart/2005/8/layout/process3"/>
    <dgm:cxn modelId="{0FA948A4-A0D4-4973-9791-DF41EDA38A1C}" type="presParOf" srcId="{4CD2E608-3947-4E2D-831B-09A746052085}" destId="{809527DC-96EB-4BC6-A638-3D1FF9A70AFB}" srcOrd="0" destOrd="0" presId="urn:microsoft.com/office/officeart/2005/8/layout/process3"/>
    <dgm:cxn modelId="{28D8FE63-29FB-491B-B156-39CD99C6D5AD}" type="presParOf" srcId="{809527DC-96EB-4BC6-A638-3D1FF9A70AFB}" destId="{30AE6B09-1573-4B1F-A505-E55BEE63BAEA}" srcOrd="0" destOrd="0" presId="urn:microsoft.com/office/officeart/2005/8/layout/process3"/>
    <dgm:cxn modelId="{C959378C-0306-4144-AA21-2CE7AC7952D7}" type="presParOf" srcId="{809527DC-96EB-4BC6-A638-3D1FF9A70AFB}" destId="{4E6FF43F-2251-4699-A69F-8221385A4BFA}" srcOrd="1" destOrd="0" presId="urn:microsoft.com/office/officeart/2005/8/layout/process3"/>
    <dgm:cxn modelId="{BCDC9D22-FBE3-45C9-B89F-456669985C83}" type="presParOf" srcId="{809527DC-96EB-4BC6-A638-3D1FF9A70AFB}" destId="{64BDFC46-EB0C-4359-9FA6-C279158689FD}" srcOrd="2" destOrd="0" presId="urn:microsoft.com/office/officeart/2005/8/layout/process3"/>
    <dgm:cxn modelId="{7941275B-8E32-4F0B-BCE1-2FD9D6088B0C}" type="presParOf" srcId="{4CD2E608-3947-4E2D-831B-09A746052085}" destId="{F2FEF02E-F4F3-4B47-AEEC-FEB6E3E6601B}" srcOrd="1" destOrd="0" presId="urn:microsoft.com/office/officeart/2005/8/layout/process3"/>
    <dgm:cxn modelId="{FDCF868F-C7E5-4EC2-A8A5-18498719F808}" type="presParOf" srcId="{F2FEF02E-F4F3-4B47-AEEC-FEB6E3E6601B}" destId="{07F879CB-26B0-4E0C-A4B5-791EC1B88026}" srcOrd="0" destOrd="0" presId="urn:microsoft.com/office/officeart/2005/8/layout/process3"/>
    <dgm:cxn modelId="{AB332DBA-9290-49BD-B72B-419ADE60762F}" type="presParOf" srcId="{4CD2E608-3947-4E2D-831B-09A746052085}" destId="{6CB958FA-4338-49B1-ADAA-FA62E640A79F}" srcOrd="2" destOrd="0" presId="urn:microsoft.com/office/officeart/2005/8/layout/process3"/>
    <dgm:cxn modelId="{7A761241-30A4-4D06-8EC3-676A0D7BDDB0}" type="presParOf" srcId="{6CB958FA-4338-49B1-ADAA-FA62E640A79F}" destId="{0296D5A9-C093-4433-AE46-A3D5D74A8480}" srcOrd="0" destOrd="0" presId="urn:microsoft.com/office/officeart/2005/8/layout/process3"/>
    <dgm:cxn modelId="{B438E1CE-DB35-4FE2-85CA-89539CEDEE94}" type="presParOf" srcId="{6CB958FA-4338-49B1-ADAA-FA62E640A79F}" destId="{EEEFC582-C97B-4291-99AF-BDEE3F2FED84}" srcOrd="1" destOrd="0" presId="urn:microsoft.com/office/officeart/2005/8/layout/process3"/>
    <dgm:cxn modelId="{C8FBECEF-1EA8-4FFE-9AC3-36494BD4F083}" type="presParOf" srcId="{6CB958FA-4338-49B1-ADAA-FA62E640A79F}" destId="{31169969-B44D-4742-979A-26CD1A300DDD}" srcOrd="2" destOrd="0" presId="urn:microsoft.com/office/officeart/2005/8/layout/process3"/>
    <dgm:cxn modelId="{4A13C8F2-27DC-4040-9B29-664A1CED82ED}" type="presParOf" srcId="{4CD2E608-3947-4E2D-831B-09A746052085}" destId="{CE58CA6D-74A9-47A8-9687-958D152EDF06}" srcOrd="3" destOrd="0" presId="urn:microsoft.com/office/officeart/2005/8/layout/process3"/>
    <dgm:cxn modelId="{8C1AC00A-B550-46EB-B630-56EE1F2D6139}" type="presParOf" srcId="{CE58CA6D-74A9-47A8-9687-958D152EDF06}" destId="{C8BF5DDE-95F1-46B4-A04B-363B855CF50F}" srcOrd="0" destOrd="0" presId="urn:microsoft.com/office/officeart/2005/8/layout/process3"/>
    <dgm:cxn modelId="{76978CA1-BCCD-47D5-A953-9D3263A89A23}" type="presParOf" srcId="{4CD2E608-3947-4E2D-831B-09A746052085}" destId="{E3261878-3DB4-481F-8734-9E66AFEB7129}" srcOrd="4" destOrd="0" presId="urn:microsoft.com/office/officeart/2005/8/layout/process3"/>
    <dgm:cxn modelId="{1BE91836-4C67-4FA2-95FA-E0EFA8689919}" type="presParOf" srcId="{E3261878-3DB4-481F-8734-9E66AFEB7129}" destId="{697A6992-9A27-451E-A4C4-6161BE2E0B61}" srcOrd="0" destOrd="0" presId="urn:microsoft.com/office/officeart/2005/8/layout/process3"/>
    <dgm:cxn modelId="{DCA29F37-0E3C-4C3C-97D2-CE2C7FB55A70}" type="presParOf" srcId="{E3261878-3DB4-481F-8734-9E66AFEB7129}" destId="{8A354272-2E45-4CC8-951C-2BD7DCE6E196}" srcOrd="1" destOrd="0" presId="urn:microsoft.com/office/officeart/2005/8/layout/process3"/>
    <dgm:cxn modelId="{40321CDB-F659-4F15-BA32-664429F07DF2}" type="presParOf" srcId="{E3261878-3DB4-481F-8734-9E66AFEB7129}" destId="{CFC1AEEA-2048-4E40-B688-BF4E8C648AF7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B07450-94FD-42B4-9B7A-0AD16AB4B6AC}" type="doc">
      <dgm:prSet loTypeId="urn:microsoft.com/office/officeart/2005/8/layout/hProcess11" loCatId="process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pPr latinLnBrk="1"/>
          <a:endParaRPr lang="ko-KR" altLang="en-US"/>
        </a:p>
      </dgm:t>
    </dgm:pt>
    <dgm:pt modelId="{CE9B4E21-BC31-43AE-861B-404F2219A0B4}">
      <dgm:prSet phldrT="[텍스트]" custT="1"/>
      <dgm:spPr/>
      <dgm:t>
        <a:bodyPr/>
        <a:lstStyle/>
        <a:p>
          <a:pPr latinLnBrk="1"/>
          <a:r>
            <a:rPr lang="ko-KR" altLang="en-US" sz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 </a:t>
          </a:r>
          <a:r>
            <a:rPr lang="en-US" altLang="ko-KR" sz="1200" b="1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2005</a:t>
          </a:r>
          <a:r>
            <a:rPr lang="ko-KR" altLang="en-US" sz="1200" b="1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년 </a:t>
          </a:r>
          <a:r>
            <a:rPr lang="en-US" altLang="ko-KR" sz="1200" b="1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1</a:t>
          </a:r>
          <a:r>
            <a:rPr lang="ko-KR" altLang="en-US" sz="1200" b="1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월 </a:t>
          </a:r>
          <a:r>
            <a:rPr lang="en-US" altLang="ko-KR" sz="1200" b="1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5</a:t>
          </a:r>
          <a:r>
            <a:rPr lang="ko-KR" altLang="en-US" sz="1200" b="1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일 </a:t>
          </a:r>
          <a:br>
            <a:rPr lang="en-US" altLang="ko-KR" sz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</a:br>
          <a:r>
            <a:rPr lang="en-US" altLang="ko-KR" sz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Orange</a:t>
          </a:r>
          <a:r>
            <a:rPr lang="ko-KR" altLang="en-US" sz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는 </a:t>
          </a:r>
          <a:r>
            <a:rPr lang="en-US" altLang="ko-KR" sz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"Mon service public" </a:t>
          </a:r>
          <a:r>
            <a:rPr lang="ko-KR" altLang="en-US" sz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프로젝트를 포함하여 </a:t>
          </a:r>
          <a:r>
            <a:rPr lang="en-US" altLang="ko-KR" sz="1200" b="1" u="sng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LASSO </a:t>
          </a:r>
          <a:r>
            <a:rPr lang="ko-KR" altLang="en-US" sz="1200" b="1" u="sng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소프트웨어에 대한 </a:t>
          </a:r>
          <a:br>
            <a:rPr lang="en-US" altLang="ko-KR" sz="1200" b="1" u="sng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</a:br>
          <a:r>
            <a:rPr lang="ko-KR" altLang="en-US" sz="1200" b="1" u="sng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상업적 제안</a:t>
          </a:r>
          <a:r>
            <a:rPr lang="ko-KR" altLang="en-US" sz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을 </a:t>
          </a:r>
          <a:r>
            <a:rPr lang="en-US" altLang="ko-KR" sz="1200" spc="0" dirty="0" err="1">
              <a:effectLst/>
              <a:latin typeface="Calibri" panose="020F0502020204030204" pitchFamily="34" charset="0"/>
              <a:ea typeface="Calibri" panose="020F0502020204030204" pitchFamily="34" charset="0"/>
            </a:rPr>
            <a:t>Entr'Ouvert</a:t>
          </a:r>
          <a:r>
            <a:rPr lang="ko-KR" altLang="en-US" sz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에 요청</a:t>
          </a:r>
          <a:endParaRPr lang="ko-KR" altLang="en-US" sz="1200" dirty="0"/>
        </a:p>
      </dgm:t>
    </dgm:pt>
    <dgm:pt modelId="{3B02D436-559D-4C70-9CA6-06A2A15EA238}" type="parTrans" cxnId="{AAB6E7D6-AFD8-446D-B2EF-0D23CC493BE0}">
      <dgm:prSet/>
      <dgm:spPr/>
      <dgm:t>
        <a:bodyPr/>
        <a:lstStyle/>
        <a:p>
          <a:pPr latinLnBrk="1"/>
          <a:endParaRPr lang="ko-KR" altLang="en-US"/>
        </a:p>
      </dgm:t>
    </dgm:pt>
    <dgm:pt modelId="{951A955B-868D-4B49-BC3C-B460019A6E7B}" type="sibTrans" cxnId="{AAB6E7D6-AFD8-446D-B2EF-0D23CC493BE0}">
      <dgm:prSet/>
      <dgm:spPr/>
      <dgm:t>
        <a:bodyPr/>
        <a:lstStyle/>
        <a:p>
          <a:pPr latinLnBrk="1"/>
          <a:endParaRPr lang="ko-KR" altLang="en-US"/>
        </a:p>
      </dgm:t>
    </dgm:pt>
    <dgm:pt modelId="{709FC703-D4F5-4DCF-AE0C-EEFA7AE6974C}">
      <dgm:prSet phldrT="[텍스트]" custT="1"/>
      <dgm:spPr/>
      <dgm:t>
        <a:bodyPr/>
        <a:lstStyle/>
        <a:p>
          <a:pPr latinLnBrk="1"/>
          <a:r>
            <a:rPr lang="en-US" altLang="ko-KR" sz="1200" dirty="0" err="1"/>
            <a:t>Entr'Ouvert</a:t>
          </a:r>
          <a:r>
            <a:rPr lang="ko-KR" altLang="en-US" sz="1200" dirty="0"/>
            <a:t>는 </a:t>
          </a:r>
          <a:r>
            <a:rPr lang="en-US" altLang="ko-KR" sz="1200" dirty="0"/>
            <a:t>Orange </a:t>
          </a:r>
          <a:r>
            <a:rPr lang="ko-KR" altLang="en-US" sz="1200" dirty="0"/>
            <a:t>가 </a:t>
          </a:r>
          <a:r>
            <a:rPr lang="en-US" altLang="ko-KR" sz="1200" dirty="0"/>
            <a:t>LASSO</a:t>
          </a:r>
          <a:r>
            <a:rPr lang="ko-KR" altLang="en-US" sz="1200" dirty="0"/>
            <a:t>를 사용한 것이 </a:t>
          </a:r>
          <a:r>
            <a:rPr lang="en-US" altLang="ko-KR" sz="1200" b="1" u="sng" dirty="0"/>
            <a:t>GPL</a:t>
          </a:r>
          <a:r>
            <a:rPr lang="ko-KR" altLang="en-US" sz="1200" b="1" u="sng" dirty="0"/>
            <a:t>의 규정을 위반</a:t>
          </a:r>
          <a:r>
            <a:rPr lang="ko-KR" altLang="en-US" sz="1200" dirty="0"/>
            <a:t>했다고 판단</a:t>
          </a:r>
        </a:p>
      </dgm:t>
    </dgm:pt>
    <dgm:pt modelId="{3312FC91-73CC-4036-91CA-8F048D712A71}" type="parTrans" cxnId="{8FF326F9-0B11-4FE0-805F-60728E7058A1}">
      <dgm:prSet/>
      <dgm:spPr/>
      <dgm:t>
        <a:bodyPr/>
        <a:lstStyle/>
        <a:p>
          <a:pPr latinLnBrk="1"/>
          <a:endParaRPr lang="ko-KR" altLang="en-US"/>
        </a:p>
      </dgm:t>
    </dgm:pt>
    <dgm:pt modelId="{D26C8A29-AAEE-4DC8-8242-395E96FE2206}" type="sibTrans" cxnId="{8FF326F9-0B11-4FE0-805F-60728E7058A1}">
      <dgm:prSet/>
      <dgm:spPr/>
      <dgm:t>
        <a:bodyPr/>
        <a:lstStyle/>
        <a:p>
          <a:pPr latinLnBrk="1"/>
          <a:endParaRPr lang="ko-KR" altLang="en-US"/>
        </a:p>
      </dgm:t>
    </dgm:pt>
    <dgm:pt modelId="{C8F0A228-C532-40E7-83DA-D6A8713C5CD3}">
      <dgm:prSet phldrT="[텍스트]" custT="1"/>
      <dgm:spPr/>
      <dgm:t>
        <a:bodyPr/>
        <a:lstStyle/>
        <a:p>
          <a:pPr latinLnBrk="1"/>
          <a:r>
            <a:rPr lang="en-US" altLang="ko-KR" sz="1200" b="1" dirty="0"/>
            <a:t>2011</a:t>
          </a:r>
          <a:r>
            <a:rPr lang="ko-KR" altLang="en-US" sz="1200" b="1" dirty="0"/>
            <a:t>년 </a:t>
          </a:r>
          <a:r>
            <a:rPr lang="en-US" altLang="ko-KR" sz="1200" b="1" dirty="0"/>
            <a:t>4</a:t>
          </a:r>
          <a:r>
            <a:rPr lang="ko-KR" altLang="en-US" sz="1200" b="1" dirty="0"/>
            <a:t>월 </a:t>
          </a:r>
          <a:r>
            <a:rPr lang="en-US" altLang="ko-KR" sz="1200" b="1" dirty="0"/>
            <a:t>22</a:t>
          </a:r>
          <a:r>
            <a:rPr lang="ko-KR" altLang="en-US" sz="1200" b="1" dirty="0"/>
            <a:t>일과 </a:t>
          </a:r>
          <a:r>
            <a:rPr lang="en-US" altLang="ko-KR" sz="1200" b="1" dirty="0"/>
            <a:t>27</a:t>
          </a:r>
          <a:r>
            <a:rPr lang="ko-KR" altLang="en-US" sz="1200" b="1" dirty="0"/>
            <a:t>일</a:t>
          </a:r>
          <a:br>
            <a:rPr lang="en-US" altLang="ko-KR" sz="1200" b="1" dirty="0"/>
          </a:br>
          <a:r>
            <a:rPr lang="en-US" altLang="ko-KR" sz="1200" dirty="0" err="1"/>
            <a:t>Entr'Ouvert</a:t>
          </a:r>
          <a:r>
            <a:rPr lang="ko-KR" altLang="en-US" sz="1200" dirty="0"/>
            <a:t>는 </a:t>
          </a:r>
          <a:r>
            <a:rPr lang="en-US" altLang="ko-KR" sz="1200" dirty="0"/>
            <a:t>Orange </a:t>
          </a:r>
          <a:r>
            <a:rPr lang="ko-KR" altLang="en-US" sz="1200" dirty="0"/>
            <a:t>의 본사에 대해 증거 수집을 위한 소프트웨어 감사</a:t>
          </a:r>
          <a:r>
            <a:rPr lang="en-US" altLang="ko-KR" sz="1200" dirty="0"/>
            <a:t>(</a:t>
          </a:r>
          <a:r>
            <a:rPr lang="ko-KR" altLang="en-US" sz="1200" dirty="0"/>
            <a:t>수색</a:t>
          </a:r>
          <a:r>
            <a:rPr lang="en-US" altLang="ko-KR" sz="1200" dirty="0"/>
            <a:t>?)</a:t>
          </a:r>
          <a:r>
            <a:rPr lang="ko-KR" altLang="en-US" sz="1200" dirty="0"/>
            <a:t>를 실시 </a:t>
          </a:r>
        </a:p>
      </dgm:t>
    </dgm:pt>
    <dgm:pt modelId="{8D22E7F6-C39D-42C7-A6D3-9A77928BD736}" type="parTrans" cxnId="{2D4D42F9-C535-4D85-B5E1-36E87A3927CE}">
      <dgm:prSet/>
      <dgm:spPr/>
      <dgm:t>
        <a:bodyPr/>
        <a:lstStyle/>
        <a:p>
          <a:pPr latinLnBrk="1"/>
          <a:endParaRPr lang="ko-KR" altLang="en-US"/>
        </a:p>
      </dgm:t>
    </dgm:pt>
    <dgm:pt modelId="{77E20615-C867-4484-83BE-0950EDE4557E}" type="sibTrans" cxnId="{2D4D42F9-C535-4D85-B5E1-36E87A3927CE}">
      <dgm:prSet/>
      <dgm:spPr/>
      <dgm:t>
        <a:bodyPr/>
        <a:lstStyle/>
        <a:p>
          <a:pPr latinLnBrk="1"/>
          <a:endParaRPr lang="ko-KR" altLang="en-US"/>
        </a:p>
      </dgm:t>
    </dgm:pt>
    <dgm:pt modelId="{690C9E29-8BD5-4A8E-BCF6-D14A2DA09AFA}">
      <dgm:prSet custT="1"/>
      <dgm:spPr/>
      <dgm:t>
        <a:bodyPr/>
        <a:lstStyle/>
        <a:p>
          <a:pPr latinLnBrk="1"/>
          <a:r>
            <a:rPr lang="en-US" altLang="ko-KR" sz="1200" b="1" dirty="0"/>
            <a:t>2011</a:t>
          </a:r>
          <a:r>
            <a:rPr lang="ko-KR" altLang="en-US" sz="1200" b="1" dirty="0"/>
            <a:t>년 </a:t>
          </a:r>
          <a:r>
            <a:rPr lang="en-US" altLang="ko-KR" sz="1200" b="1" dirty="0"/>
            <a:t>4</a:t>
          </a:r>
          <a:r>
            <a:rPr lang="ko-KR" altLang="en-US" sz="1200" b="1" dirty="0"/>
            <a:t>월 </a:t>
          </a:r>
          <a:r>
            <a:rPr lang="en-US" altLang="ko-KR" sz="1200" b="1" dirty="0"/>
            <a:t>29</a:t>
          </a:r>
          <a:r>
            <a:rPr lang="ko-KR" altLang="en-US" sz="1200" b="1" dirty="0"/>
            <a:t>일</a:t>
          </a:r>
          <a:br>
            <a:rPr lang="en-US" altLang="ko-KR" sz="1200" b="1" dirty="0"/>
          </a:br>
          <a:r>
            <a:rPr lang="ko-KR" altLang="en-US" sz="1200" dirty="0"/>
            <a:t>파리 지방법원에 저작권 침해와 기생 행위로 </a:t>
          </a:r>
          <a:br>
            <a:rPr lang="en-US" altLang="ko-KR" sz="1200" dirty="0"/>
          </a:br>
          <a:r>
            <a:rPr lang="en-US" altLang="ko-KR" sz="1200" b="1" u="sng" dirty="0"/>
            <a:t>Orange</a:t>
          </a:r>
          <a:r>
            <a:rPr lang="ko-KR" altLang="en-US" sz="1200" b="1" u="sng" dirty="0"/>
            <a:t>에 소제기</a:t>
          </a:r>
          <a:endParaRPr lang="ko-KR" altLang="en-US" sz="1200" b="1" u="sng" spc="0" dirty="0">
            <a:effectLst/>
            <a:latin typeface="함초롬바탕" panose="02030604000101010101" pitchFamily="18" charset="-127"/>
          </a:endParaRPr>
        </a:p>
      </dgm:t>
    </dgm:pt>
    <dgm:pt modelId="{8F425BED-BCA3-4474-9DDA-212B08A4DFBF}" type="parTrans" cxnId="{ADF8134F-9D92-4B82-975E-B2AAF58477F5}">
      <dgm:prSet/>
      <dgm:spPr/>
      <dgm:t>
        <a:bodyPr/>
        <a:lstStyle/>
        <a:p>
          <a:pPr latinLnBrk="1"/>
          <a:endParaRPr lang="ko-KR" altLang="en-US"/>
        </a:p>
      </dgm:t>
    </dgm:pt>
    <dgm:pt modelId="{580D704E-8654-471D-A30B-EA77F3AC24F9}" type="sibTrans" cxnId="{ADF8134F-9D92-4B82-975E-B2AAF58477F5}">
      <dgm:prSet/>
      <dgm:spPr/>
      <dgm:t>
        <a:bodyPr/>
        <a:lstStyle/>
        <a:p>
          <a:pPr latinLnBrk="1"/>
          <a:endParaRPr lang="ko-KR" altLang="en-US"/>
        </a:p>
      </dgm:t>
    </dgm:pt>
    <dgm:pt modelId="{8F7F757A-EC2A-4154-A837-71F6699A815B}">
      <dgm:prSet phldrT="[텍스트]" custT="1"/>
      <dgm:spPr/>
      <dgm:t>
        <a:bodyPr/>
        <a:lstStyle/>
        <a:p>
          <a:pPr latinLnBrk="1"/>
          <a:r>
            <a:rPr lang="en-US" altLang="ko-KR" sz="1200" b="1" dirty="0"/>
            <a:t>2005</a:t>
          </a:r>
          <a:r>
            <a:rPr lang="ko-KR" altLang="en-US" sz="1200" b="1" dirty="0"/>
            <a:t>년말</a:t>
          </a:r>
          <a:br>
            <a:rPr lang="en-US" altLang="ko-KR" sz="1200" dirty="0"/>
          </a:br>
          <a:r>
            <a:rPr lang="en-US" altLang="ko-KR" sz="1200" dirty="0"/>
            <a:t>Orange</a:t>
          </a:r>
          <a:r>
            <a:rPr lang="ko-KR" altLang="en-US" sz="1200" dirty="0"/>
            <a:t>는 </a:t>
          </a:r>
          <a:r>
            <a:rPr lang="en-US" altLang="ko-KR" sz="1200" b="0" i="0" dirty="0"/>
            <a:t>"Mon service Public"</a:t>
          </a:r>
          <a:r>
            <a:rPr lang="ko-KR" altLang="en-US" sz="1200" b="0" i="0" dirty="0"/>
            <a:t>이라는 포털의 설계 및 구현을 위해</a:t>
          </a:r>
          <a:r>
            <a:rPr lang="en-US" altLang="ko-KR" sz="1200" b="0" i="0" dirty="0"/>
            <a:t>, </a:t>
          </a:r>
          <a:r>
            <a:rPr lang="en-US" altLang="ko-KR" sz="1200" b="1" i="0" u="sng" dirty="0"/>
            <a:t>LASSO </a:t>
          </a:r>
          <a:r>
            <a:rPr lang="ko-KR" altLang="en-US" sz="1200" b="1" i="0" u="sng" dirty="0"/>
            <a:t>소프트웨어를 통합한 </a:t>
          </a:r>
          <a:r>
            <a:rPr lang="en-US" altLang="ko-KR" sz="1200" b="1" i="0" u="sng" dirty="0"/>
            <a:t>"IDMP"</a:t>
          </a:r>
          <a:r>
            <a:rPr lang="ko-KR" altLang="en-US" sz="1200" b="1" i="0" u="sng" dirty="0"/>
            <a:t>라는 소프트웨어 플랫폼 이용 </a:t>
          </a:r>
          <a:endParaRPr lang="ko-KR" altLang="en-US" sz="1200" b="1" u="sng" dirty="0"/>
        </a:p>
      </dgm:t>
    </dgm:pt>
    <dgm:pt modelId="{BA7CB219-B66C-4F72-A610-D7438EEA686F}" type="parTrans" cxnId="{95F1B04C-7E7D-4C64-828C-0A2A4FCCB537}">
      <dgm:prSet/>
      <dgm:spPr/>
      <dgm:t>
        <a:bodyPr/>
        <a:lstStyle/>
        <a:p>
          <a:pPr latinLnBrk="1"/>
          <a:endParaRPr lang="ko-KR" altLang="en-US"/>
        </a:p>
      </dgm:t>
    </dgm:pt>
    <dgm:pt modelId="{1D861339-0A62-414D-AA61-4F2341DE520E}" type="sibTrans" cxnId="{95F1B04C-7E7D-4C64-828C-0A2A4FCCB537}">
      <dgm:prSet/>
      <dgm:spPr/>
      <dgm:t>
        <a:bodyPr/>
        <a:lstStyle/>
        <a:p>
          <a:pPr latinLnBrk="1"/>
          <a:endParaRPr lang="ko-KR" altLang="en-US"/>
        </a:p>
      </dgm:t>
    </dgm:pt>
    <dgm:pt modelId="{335CD899-83C4-4E44-ACCF-142059F33393}" type="pres">
      <dgm:prSet presAssocID="{A4B07450-94FD-42B4-9B7A-0AD16AB4B6AC}" presName="Name0" presStyleCnt="0">
        <dgm:presLayoutVars>
          <dgm:dir/>
          <dgm:resizeHandles val="exact"/>
        </dgm:presLayoutVars>
      </dgm:prSet>
      <dgm:spPr/>
    </dgm:pt>
    <dgm:pt modelId="{96D81E69-EAA0-4649-B2B0-F95B21BC2C3A}" type="pres">
      <dgm:prSet presAssocID="{A4B07450-94FD-42B4-9B7A-0AD16AB4B6AC}" presName="arrow" presStyleLbl="bgShp" presStyleIdx="0" presStyleCnt="1"/>
      <dgm:spPr/>
    </dgm:pt>
    <dgm:pt modelId="{808B5936-6BD8-47D8-99AC-45FEAC97333C}" type="pres">
      <dgm:prSet presAssocID="{A4B07450-94FD-42B4-9B7A-0AD16AB4B6AC}" presName="points" presStyleCnt="0"/>
      <dgm:spPr/>
    </dgm:pt>
    <dgm:pt modelId="{E23B4F88-4D22-4F96-875F-5A69C851218D}" type="pres">
      <dgm:prSet presAssocID="{CE9B4E21-BC31-43AE-861B-404F2219A0B4}" presName="compositeA" presStyleCnt="0"/>
      <dgm:spPr/>
    </dgm:pt>
    <dgm:pt modelId="{D18BD0F6-D0FB-448A-8318-3F2DE5BC2B56}" type="pres">
      <dgm:prSet presAssocID="{CE9B4E21-BC31-43AE-861B-404F2219A0B4}" presName="textA" presStyleLbl="revTx" presStyleIdx="0" presStyleCnt="5" custScaleX="147184">
        <dgm:presLayoutVars>
          <dgm:bulletEnabled val="1"/>
        </dgm:presLayoutVars>
      </dgm:prSet>
      <dgm:spPr/>
    </dgm:pt>
    <dgm:pt modelId="{AC4DB410-2E88-4107-A481-40A4BE8F1874}" type="pres">
      <dgm:prSet presAssocID="{CE9B4E21-BC31-43AE-861B-404F2219A0B4}" presName="circleA" presStyleLbl="node1" presStyleIdx="0" presStyleCnt="5"/>
      <dgm:spPr/>
    </dgm:pt>
    <dgm:pt modelId="{551FE5BD-03F2-43D8-BCC4-67E6CD7AF210}" type="pres">
      <dgm:prSet presAssocID="{CE9B4E21-BC31-43AE-861B-404F2219A0B4}" presName="spaceA" presStyleCnt="0"/>
      <dgm:spPr/>
    </dgm:pt>
    <dgm:pt modelId="{4F60AFC1-01F8-4339-AFF7-1E959F168C94}" type="pres">
      <dgm:prSet presAssocID="{951A955B-868D-4B49-BC3C-B460019A6E7B}" presName="space" presStyleCnt="0"/>
      <dgm:spPr/>
    </dgm:pt>
    <dgm:pt modelId="{AF0CE9C8-8B1F-4811-B6D4-D0974771E5C6}" type="pres">
      <dgm:prSet presAssocID="{8F7F757A-EC2A-4154-A837-71F6699A815B}" presName="compositeB" presStyleCnt="0"/>
      <dgm:spPr/>
    </dgm:pt>
    <dgm:pt modelId="{7BD89DB1-829A-4EDA-800B-4ABC64D0737D}" type="pres">
      <dgm:prSet presAssocID="{8F7F757A-EC2A-4154-A837-71F6699A815B}" presName="textB" presStyleLbl="revTx" presStyleIdx="1" presStyleCnt="5" custScaleX="164691">
        <dgm:presLayoutVars>
          <dgm:bulletEnabled val="1"/>
        </dgm:presLayoutVars>
      </dgm:prSet>
      <dgm:spPr/>
    </dgm:pt>
    <dgm:pt modelId="{AE47907B-0303-457B-9F3E-F257D0F4461D}" type="pres">
      <dgm:prSet presAssocID="{8F7F757A-EC2A-4154-A837-71F6699A815B}" presName="circleB" presStyleLbl="node1" presStyleIdx="1" presStyleCnt="5"/>
      <dgm:spPr/>
    </dgm:pt>
    <dgm:pt modelId="{FAC9D016-5C4D-486E-B451-C189188D9877}" type="pres">
      <dgm:prSet presAssocID="{8F7F757A-EC2A-4154-A837-71F6699A815B}" presName="spaceB" presStyleCnt="0"/>
      <dgm:spPr/>
    </dgm:pt>
    <dgm:pt modelId="{2DA3CE97-2933-4D91-8182-3EA6CE9599EB}" type="pres">
      <dgm:prSet presAssocID="{1D861339-0A62-414D-AA61-4F2341DE520E}" presName="space" presStyleCnt="0"/>
      <dgm:spPr/>
    </dgm:pt>
    <dgm:pt modelId="{B0846A66-0122-4420-9967-1471EF0604B8}" type="pres">
      <dgm:prSet presAssocID="{709FC703-D4F5-4DCF-AE0C-EEFA7AE6974C}" presName="compositeA" presStyleCnt="0"/>
      <dgm:spPr/>
    </dgm:pt>
    <dgm:pt modelId="{DD0DDB71-D717-484B-BD8E-E1289B43861E}" type="pres">
      <dgm:prSet presAssocID="{709FC703-D4F5-4DCF-AE0C-EEFA7AE6974C}" presName="textA" presStyleLbl="revTx" presStyleIdx="2" presStyleCnt="5" custScaleX="151057">
        <dgm:presLayoutVars>
          <dgm:bulletEnabled val="1"/>
        </dgm:presLayoutVars>
      </dgm:prSet>
      <dgm:spPr/>
    </dgm:pt>
    <dgm:pt modelId="{A8B55B1B-655C-44C8-A144-7D824B5DD9C3}" type="pres">
      <dgm:prSet presAssocID="{709FC703-D4F5-4DCF-AE0C-EEFA7AE6974C}" presName="circleA" presStyleLbl="node1" presStyleIdx="2" presStyleCnt="5"/>
      <dgm:spPr/>
    </dgm:pt>
    <dgm:pt modelId="{FBE1E930-3C32-4DF5-9EFC-A3F378FE9F8D}" type="pres">
      <dgm:prSet presAssocID="{709FC703-D4F5-4DCF-AE0C-EEFA7AE6974C}" presName="spaceA" presStyleCnt="0"/>
      <dgm:spPr/>
    </dgm:pt>
    <dgm:pt modelId="{EF6DEE9C-9CD6-4580-8F71-77DDA636A9DD}" type="pres">
      <dgm:prSet presAssocID="{D26C8A29-AAEE-4DC8-8242-395E96FE2206}" presName="space" presStyleCnt="0"/>
      <dgm:spPr/>
    </dgm:pt>
    <dgm:pt modelId="{88A7D4DA-1D34-4DCF-8862-D388496EB031}" type="pres">
      <dgm:prSet presAssocID="{C8F0A228-C532-40E7-83DA-D6A8713C5CD3}" presName="compositeB" presStyleCnt="0"/>
      <dgm:spPr/>
    </dgm:pt>
    <dgm:pt modelId="{E7EA96A5-9DC3-4692-99EE-BB6794718AB3}" type="pres">
      <dgm:prSet presAssocID="{C8F0A228-C532-40E7-83DA-D6A8713C5CD3}" presName="textB" presStyleLbl="revTx" presStyleIdx="3" presStyleCnt="5" custScaleX="163768">
        <dgm:presLayoutVars>
          <dgm:bulletEnabled val="1"/>
        </dgm:presLayoutVars>
      </dgm:prSet>
      <dgm:spPr/>
    </dgm:pt>
    <dgm:pt modelId="{089985ED-8881-4216-ADE2-8FF7C8F75B7A}" type="pres">
      <dgm:prSet presAssocID="{C8F0A228-C532-40E7-83DA-D6A8713C5CD3}" presName="circleB" presStyleLbl="node1" presStyleIdx="3" presStyleCnt="5"/>
      <dgm:spPr/>
    </dgm:pt>
    <dgm:pt modelId="{A035378D-3C8E-4F22-B4BE-7719AB8AE63B}" type="pres">
      <dgm:prSet presAssocID="{C8F0A228-C532-40E7-83DA-D6A8713C5CD3}" presName="spaceB" presStyleCnt="0"/>
      <dgm:spPr/>
    </dgm:pt>
    <dgm:pt modelId="{5CE13F8D-6233-436C-A54A-90AF272A8183}" type="pres">
      <dgm:prSet presAssocID="{77E20615-C867-4484-83BE-0950EDE4557E}" presName="space" presStyleCnt="0"/>
      <dgm:spPr/>
    </dgm:pt>
    <dgm:pt modelId="{11745C2E-2D18-4BBF-B9C3-EA9CCF3429EE}" type="pres">
      <dgm:prSet presAssocID="{690C9E29-8BD5-4A8E-BCF6-D14A2DA09AFA}" presName="compositeA" presStyleCnt="0"/>
      <dgm:spPr/>
    </dgm:pt>
    <dgm:pt modelId="{8EB49993-0CDA-43DD-8698-92DD8070E9E5}" type="pres">
      <dgm:prSet presAssocID="{690C9E29-8BD5-4A8E-BCF6-D14A2DA09AFA}" presName="textA" presStyleLbl="revTx" presStyleIdx="4" presStyleCnt="5" custScaleX="192598">
        <dgm:presLayoutVars>
          <dgm:bulletEnabled val="1"/>
        </dgm:presLayoutVars>
      </dgm:prSet>
      <dgm:spPr/>
    </dgm:pt>
    <dgm:pt modelId="{064DA52F-DD0F-4DDF-A91B-511861F41915}" type="pres">
      <dgm:prSet presAssocID="{690C9E29-8BD5-4A8E-BCF6-D14A2DA09AFA}" presName="circleA" presStyleLbl="node1" presStyleIdx="4" presStyleCnt="5"/>
      <dgm:spPr/>
    </dgm:pt>
    <dgm:pt modelId="{F74F9798-4F80-4BA6-ACFF-CE9526EFE683}" type="pres">
      <dgm:prSet presAssocID="{690C9E29-8BD5-4A8E-BCF6-D14A2DA09AFA}" presName="spaceA" presStyleCnt="0"/>
      <dgm:spPr/>
    </dgm:pt>
  </dgm:ptLst>
  <dgm:cxnLst>
    <dgm:cxn modelId="{BF488B21-3DE6-4892-BBDC-6F8360443BC5}" type="presOf" srcId="{8F7F757A-EC2A-4154-A837-71F6699A815B}" destId="{7BD89DB1-829A-4EDA-800B-4ABC64D0737D}" srcOrd="0" destOrd="0" presId="urn:microsoft.com/office/officeart/2005/8/layout/hProcess11"/>
    <dgm:cxn modelId="{95F1B04C-7E7D-4C64-828C-0A2A4FCCB537}" srcId="{A4B07450-94FD-42B4-9B7A-0AD16AB4B6AC}" destId="{8F7F757A-EC2A-4154-A837-71F6699A815B}" srcOrd="1" destOrd="0" parTransId="{BA7CB219-B66C-4F72-A610-D7438EEA686F}" sibTransId="{1D861339-0A62-414D-AA61-4F2341DE520E}"/>
    <dgm:cxn modelId="{ADF8134F-9D92-4B82-975E-B2AAF58477F5}" srcId="{A4B07450-94FD-42B4-9B7A-0AD16AB4B6AC}" destId="{690C9E29-8BD5-4A8E-BCF6-D14A2DA09AFA}" srcOrd="4" destOrd="0" parTransId="{8F425BED-BCA3-4474-9DDA-212B08A4DFBF}" sibTransId="{580D704E-8654-471D-A30B-EA77F3AC24F9}"/>
    <dgm:cxn modelId="{96D04587-001F-4CF9-BF73-8E60F86FE649}" type="presOf" srcId="{690C9E29-8BD5-4A8E-BCF6-D14A2DA09AFA}" destId="{8EB49993-0CDA-43DD-8698-92DD8070E9E5}" srcOrd="0" destOrd="0" presId="urn:microsoft.com/office/officeart/2005/8/layout/hProcess11"/>
    <dgm:cxn modelId="{99FB1F91-E635-4A67-9B7F-3FCA6963B31C}" type="presOf" srcId="{C8F0A228-C532-40E7-83DA-D6A8713C5CD3}" destId="{E7EA96A5-9DC3-4692-99EE-BB6794718AB3}" srcOrd="0" destOrd="0" presId="urn:microsoft.com/office/officeart/2005/8/layout/hProcess11"/>
    <dgm:cxn modelId="{A0C3DDCB-1CC0-4179-89E1-99A705F7FEC5}" type="presOf" srcId="{CE9B4E21-BC31-43AE-861B-404F2219A0B4}" destId="{D18BD0F6-D0FB-448A-8318-3F2DE5BC2B56}" srcOrd="0" destOrd="0" presId="urn:microsoft.com/office/officeart/2005/8/layout/hProcess11"/>
    <dgm:cxn modelId="{AAB6E7D6-AFD8-446D-B2EF-0D23CC493BE0}" srcId="{A4B07450-94FD-42B4-9B7A-0AD16AB4B6AC}" destId="{CE9B4E21-BC31-43AE-861B-404F2219A0B4}" srcOrd="0" destOrd="0" parTransId="{3B02D436-559D-4C70-9CA6-06A2A15EA238}" sibTransId="{951A955B-868D-4B49-BC3C-B460019A6E7B}"/>
    <dgm:cxn modelId="{7AB56AE7-1F79-49E1-A96E-501D6158CB45}" type="presOf" srcId="{A4B07450-94FD-42B4-9B7A-0AD16AB4B6AC}" destId="{335CD899-83C4-4E44-ACCF-142059F33393}" srcOrd="0" destOrd="0" presId="urn:microsoft.com/office/officeart/2005/8/layout/hProcess11"/>
    <dgm:cxn modelId="{560428F7-5B31-428E-A527-5FE59B1DC558}" type="presOf" srcId="{709FC703-D4F5-4DCF-AE0C-EEFA7AE6974C}" destId="{DD0DDB71-D717-484B-BD8E-E1289B43861E}" srcOrd="0" destOrd="0" presId="urn:microsoft.com/office/officeart/2005/8/layout/hProcess11"/>
    <dgm:cxn modelId="{8FF326F9-0B11-4FE0-805F-60728E7058A1}" srcId="{A4B07450-94FD-42B4-9B7A-0AD16AB4B6AC}" destId="{709FC703-D4F5-4DCF-AE0C-EEFA7AE6974C}" srcOrd="2" destOrd="0" parTransId="{3312FC91-73CC-4036-91CA-8F048D712A71}" sibTransId="{D26C8A29-AAEE-4DC8-8242-395E96FE2206}"/>
    <dgm:cxn modelId="{2D4D42F9-C535-4D85-B5E1-36E87A3927CE}" srcId="{A4B07450-94FD-42B4-9B7A-0AD16AB4B6AC}" destId="{C8F0A228-C532-40E7-83DA-D6A8713C5CD3}" srcOrd="3" destOrd="0" parTransId="{8D22E7F6-C39D-42C7-A6D3-9A77928BD736}" sibTransId="{77E20615-C867-4484-83BE-0950EDE4557E}"/>
    <dgm:cxn modelId="{D53EE5EC-0F79-4877-96C5-9A37D34A7FDE}" type="presParOf" srcId="{335CD899-83C4-4E44-ACCF-142059F33393}" destId="{96D81E69-EAA0-4649-B2B0-F95B21BC2C3A}" srcOrd="0" destOrd="0" presId="urn:microsoft.com/office/officeart/2005/8/layout/hProcess11"/>
    <dgm:cxn modelId="{66D85D06-66B0-41D8-86B9-E8079A9AB9E5}" type="presParOf" srcId="{335CD899-83C4-4E44-ACCF-142059F33393}" destId="{808B5936-6BD8-47D8-99AC-45FEAC97333C}" srcOrd="1" destOrd="0" presId="urn:microsoft.com/office/officeart/2005/8/layout/hProcess11"/>
    <dgm:cxn modelId="{C52A05A2-DE4E-4F7D-B048-CF90E0C10F6F}" type="presParOf" srcId="{808B5936-6BD8-47D8-99AC-45FEAC97333C}" destId="{E23B4F88-4D22-4F96-875F-5A69C851218D}" srcOrd="0" destOrd="0" presId="urn:microsoft.com/office/officeart/2005/8/layout/hProcess11"/>
    <dgm:cxn modelId="{5501A9C8-89D3-47E3-949F-764DF620C158}" type="presParOf" srcId="{E23B4F88-4D22-4F96-875F-5A69C851218D}" destId="{D18BD0F6-D0FB-448A-8318-3F2DE5BC2B56}" srcOrd="0" destOrd="0" presId="urn:microsoft.com/office/officeart/2005/8/layout/hProcess11"/>
    <dgm:cxn modelId="{4DCE3262-3E30-4BDF-9530-A261ADAAC724}" type="presParOf" srcId="{E23B4F88-4D22-4F96-875F-5A69C851218D}" destId="{AC4DB410-2E88-4107-A481-40A4BE8F1874}" srcOrd="1" destOrd="0" presId="urn:microsoft.com/office/officeart/2005/8/layout/hProcess11"/>
    <dgm:cxn modelId="{B10C7AD6-2366-40B7-BD2C-A0005C68D7D1}" type="presParOf" srcId="{E23B4F88-4D22-4F96-875F-5A69C851218D}" destId="{551FE5BD-03F2-43D8-BCC4-67E6CD7AF210}" srcOrd="2" destOrd="0" presId="urn:microsoft.com/office/officeart/2005/8/layout/hProcess11"/>
    <dgm:cxn modelId="{C310FDF1-1842-476D-B0A9-03EEDD783AC0}" type="presParOf" srcId="{808B5936-6BD8-47D8-99AC-45FEAC97333C}" destId="{4F60AFC1-01F8-4339-AFF7-1E959F168C94}" srcOrd="1" destOrd="0" presId="urn:microsoft.com/office/officeart/2005/8/layout/hProcess11"/>
    <dgm:cxn modelId="{8A36368D-A925-4491-8C1E-2F94FCF77F87}" type="presParOf" srcId="{808B5936-6BD8-47D8-99AC-45FEAC97333C}" destId="{AF0CE9C8-8B1F-4811-B6D4-D0974771E5C6}" srcOrd="2" destOrd="0" presId="urn:microsoft.com/office/officeart/2005/8/layout/hProcess11"/>
    <dgm:cxn modelId="{074920E6-4A6A-4226-9D40-9614E125DF0B}" type="presParOf" srcId="{AF0CE9C8-8B1F-4811-B6D4-D0974771E5C6}" destId="{7BD89DB1-829A-4EDA-800B-4ABC64D0737D}" srcOrd="0" destOrd="0" presId="urn:microsoft.com/office/officeart/2005/8/layout/hProcess11"/>
    <dgm:cxn modelId="{69972BCE-C1BA-45C2-AE47-12ADBA9BC7EF}" type="presParOf" srcId="{AF0CE9C8-8B1F-4811-B6D4-D0974771E5C6}" destId="{AE47907B-0303-457B-9F3E-F257D0F4461D}" srcOrd="1" destOrd="0" presId="urn:microsoft.com/office/officeart/2005/8/layout/hProcess11"/>
    <dgm:cxn modelId="{505B92E1-EEE0-44E4-8CA6-A088192C63FE}" type="presParOf" srcId="{AF0CE9C8-8B1F-4811-B6D4-D0974771E5C6}" destId="{FAC9D016-5C4D-486E-B451-C189188D9877}" srcOrd="2" destOrd="0" presId="urn:microsoft.com/office/officeart/2005/8/layout/hProcess11"/>
    <dgm:cxn modelId="{697CACB1-2E05-408C-84A1-A23E7E3F5E85}" type="presParOf" srcId="{808B5936-6BD8-47D8-99AC-45FEAC97333C}" destId="{2DA3CE97-2933-4D91-8182-3EA6CE9599EB}" srcOrd="3" destOrd="0" presId="urn:microsoft.com/office/officeart/2005/8/layout/hProcess11"/>
    <dgm:cxn modelId="{0B615593-F957-4A64-BD8F-39951FA2C96A}" type="presParOf" srcId="{808B5936-6BD8-47D8-99AC-45FEAC97333C}" destId="{B0846A66-0122-4420-9967-1471EF0604B8}" srcOrd="4" destOrd="0" presId="urn:microsoft.com/office/officeart/2005/8/layout/hProcess11"/>
    <dgm:cxn modelId="{7A001BDF-102E-443F-9914-1580757D9977}" type="presParOf" srcId="{B0846A66-0122-4420-9967-1471EF0604B8}" destId="{DD0DDB71-D717-484B-BD8E-E1289B43861E}" srcOrd="0" destOrd="0" presId="urn:microsoft.com/office/officeart/2005/8/layout/hProcess11"/>
    <dgm:cxn modelId="{1BA2BD75-F8C6-48B2-B45C-29C0A7C7CA1E}" type="presParOf" srcId="{B0846A66-0122-4420-9967-1471EF0604B8}" destId="{A8B55B1B-655C-44C8-A144-7D824B5DD9C3}" srcOrd="1" destOrd="0" presId="urn:microsoft.com/office/officeart/2005/8/layout/hProcess11"/>
    <dgm:cxn modelId="{6CAC6575-ADEE-4581-A997-8FDC620C7972}" type="presParOf" srcId="{B0846A66-0122-4420-9967-1471EF0604B8}" destId="{FBE1E930-3C32-4DF5-9EFC-A3F378FE9F8D}" srcOrd="2" destOrd="0" presId="urn:microsoft.com/office/officeart/2005/8/layout/hProcess11"/>
    <dgm:cxn modelId="{3C344BD3-3697-4070-B848-CC5BF08BE7EB}" type="presParOf" srcId="{808B5936-6BD8-47D8-99AC-45FEAC97333C}" destId="{EF6DEE9C-9CD6-4580-8F71-77DDA636A9DD}" srcOrd="5" destOrd="0" presId="urn:microsoft.com/office/officeart/2005/8/layout/hProcess11"/>
    <dgm:cxn modelId="{9C2AA3BF-1FB1-40C2-B893-D343B0091E44}" type="presParOf" srcId="{808B5936-6BD8-47D8-99AC-45FEAC97333C}" destId="{88A7D4DA-1D34-4DCF-8862-D388496EB031}" srcOrd="6" destOrd="0" presId="urn:microsoft.com/office/officeart/2005/8/layout/hProcess11"/>
    <dgm:cxn modelId="{F63B594E-2D0A-4DAF-A37F-A9156D4BD3B0}" type="presParOf" srcId="{88A7D4DA-1D34-4DCF-8862-D388496EB031}" destId="{E7EA96A5-9DC3-4692-99EE-BB6794718AB3}" srcOrd="0" destOrd="0" presId="urn:microsoft.com/office/officeart/2005/8/layout/hProcess11"/>
    <dgm:cxn modelId="{903222D9-4F09-4882-8E5F-E2A9A48F05D7}" type="presParOf" srcId="{88A7D4DA-1D34-4DCF-8862-D388496EB031}" destId="{089985ED-8881-4216-ADE2-8FF7C8F75B7A}" srcOrd="1" destOrd="0" presId="urn:microsoft.com/office/officeart/2005/8/layout/hProcess11"/>
    <dgm:cxn modelId="{77A32FC2-28AE-4B62-80DC-D69343973789}" type="presParOf" srcId="{88A7D4DA-1D34-4DCF-8862-D388496EB031}" destId="{A035378D-3C8E-4F22-B4BE-7719AB8AE63B}" srcOrd="2" destOrd="0" presId="urn:microsoft.com/office/officeart/2005/8/layout/hProcess11"/>
    <dgm:cxn modelId="{7085C309-AB24-4A55-9EEE-B667F24C22E0}" type="presParOf" srcId="{808B5936-6BD8-47D8-99AC-45FEAC97333C}" destId="{5CE13F8D-6233-436C-A54A-90AF272A8183}" srcOrd="7" destOrd="0" presId="urn:microsoft.com/office/officeart/2005/8/layout/hProcess11"/>
    <dgm:cxn modelId="{F430F095-E0EC-467F-B418-B69057B67D69}" type="presParOf" srcId="{808B5936-6BD8-47D8-99AC-45FEAC97333C}" destId="{11745C2E-2D18-4BBF-B9C3-EA9CCF3429EE}" srcOrd="8" destOrd="0" presId="urn:microsoft.com/office/officeart/2005/8/layout/hProcess11"/>
    <dgm:cxn modelId="{409C09A2-BA6E-406E-9204-234D7CA48188}" type="presParOf" srcId="{11745C2E-2D18-4BBF-B9C3-EA9CCF3429EE}" destId="{8EB49993-0CDA-43DD-8698-92DD8070E9E5}" srcOrd="0" destOrd="0" presId="urn:microsoft.com/office/officeart/2005/8/layout/hProcess11"/>
    <dgm:cxn modelId="{1555CB09-8DED-43E6-9C23-C17C58864E62}" type="presParOf" srcId="{11745C2E-2D18-4BBF-B9C3-EA9CCF3429EE}" destId="{064DA52F-DD0F-4DDF-A91B-511861F41915}" srcOrd="1" destOrd="0" presId="urn:microsoft.com/office/officeart/2005/8/layout/hProcess11"/>
    <dgm:cxn modelId="{781F61B8-70AD-4E5F-A9C1-09307336EAC7}" type="presParOf" srcId="{11745C2E-2D18-4BBF-B9C3-EA9CCF3429EE}" destId="{F74F9798-4F80-4BA6-ACFF-CE9526EFE683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6FF43F-2251-4699-A69F-8221385A4BFA}">
      <dsp:nvSpPr>
        <dsp:cNvPr id="0" name=""/>
        <dsp:cNvSpPr/>
      </dsp:nvSpPr>
      <dsp:spPr>
        <a:xfrm>
          <a:off x="0" y="0"/>
          <a:ext cx="1445269" cy="84477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1</a:t>
          </a:r>
          <a:r>
            <a:rPr lang="ko-KR" altLang="en-US" sz="1800" kern="1200" dirty="0"/>
            <a:t>심</a:t>
          </a:r>
        </a:p>
      </dsp:txBody>
      <dsp:txXfrm>
        <a:off x="0" y="0"/>
        <a:ext cx="1445269" cy="563180"/>
      </dsp:txXfrm>
    </dsp:sp>
    <dsp:sp modelId="{64BDFC46-EB0C-4359-9FA6-C279158689FD}">
      <dsp:nvSpPr>
        <dsp:cNvPr id="0" name=""/>
        <dsp:cNvSpPr/>
      </dsp:nvSpPr>
      <dsp:spPr>
        <a:xfrm>
          <a:off x="252872" y="565328"/>
          <a:ext cx="1541799" cy="11016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ko-KR" altLang="en-US" sz="1100" kern="1200" dirty="0"/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저작권 침해 </a:t>
          </a:r>
          <a:r>
            <a:rPr lang="en-US" altLang="ko-KR" sz="1100" kern="1200" dirty="0"/>
            <a:t>: </a:t>
          </a:r>
          <a:r>
            <a:rPr lang="ko-KR" altLang="en-US" sz="1100" kern="1200" dirty="0"/>
            <a:t>부정</a:t>
          </a: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부정경쟁행위 </a:t>
          </a:r>
          <a:r>
            <a:rPr lang="en-US" altLang="ko-KR" sz="1100" kern="1200" dirty="0"/>
            <a:t>: </a:t>
          </a:r>
          <a:r>
            <a:rPr lang="ko-KR" altLang="en-US" sz="1100" kern="1200" dirty="0"/>
            <a:t>인정</a:t>
          </a:r>
        </a:p>
      </dsp:txBody>
      <dsp:txXfrm>
        <a:off x="285137" y="597593"/>
        <a:ext cx="1477269" cy="1037070"/>
      </dsp:txXfrm>
    </dsp:sp>
    <dsp:sp modelId="{F2FEF02E-F4F3-4B47-AEEC-FEB6E3E6601B}">
      <dsp:nvSpPr>
        <dsp:cNvPr id="0" name=""/>
        <dsp:cNvSpPr/>
      </dsp:nvSpPr>
      <dsp:spPr>
        <a:xfrm rot="3109">
          <a:off x="1677713" y="102761"/>
          <a:ext cx="492780" cy="359830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1677713" y="174678"/>
        <a:ext cx="384831" cy="215898"/>
      </dsp:txXfrm>
    </dsp:sp>
    <dsp:sp modelId="{EEEFC582-C97B-4291-99AF-BDEE3F2FED84}">
      <dsp:nvSpPr>
        <dsp:cNvPr id="0" name=""/>
        <dsp:cNvSpPr/>
      </dsp:nvSpPr>
      <dsp:spPr>
        <a:xfrm>
          <a:off x="2375044" y="2148"/>
          <a:ext cx="1445269" cy="84477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2</a:t>
          </a:r>
          <a:r>
            <a:rPr lang="ko-KR" altLang="en-US" sz="1800" kern="1200" dirty="0"/>
            <a:t>심</a:t>
          </a:r>
        </a:p>
      </dsp:txBody>
      <dsp:txXfrm>
        <a:off x="2375044" y="2148"/>
        <a:ext cx="1445269" cy="563180"/>
      </dsp:txXfrm>
    </dsp:sp>
    <dsp:sp modelId="{31169969-B44D-4742-979A-26CD1A300DDD}">
      <dsp:nvSpPr>
        <dsp:cNvPr id="0" name=""/>
        <dsp:cNvSpPr/>
      </dsp:nvSpPr>
      <dsp:spPr>
        <a:xfrm>
          <a:off x="2613006" y="565328"/>
          <a:ext cx="1561382" cy="11016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ko-KR" altLang="en-US" sz="1100" kern="1200" dirty="0"/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저작권 침해 </a:t>
          </a:r>
          <a:r>
            <a:rPr lang="en-US" altLang="ko-KR" sz="1100" kern="1200" dirty="0"/>
            <a:t>: </a:t>
          </a:r>
          <a:r>
            <a:rPr lang="ko-KR" altLang="en-US" sz="1100" kern="1200" dirty="0"/>
            <a:t>부정</a:t>
          </a: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부정경쟁행위 </a:t>
          </a:r>
          <a:r>
            <a:rPr lang="en-US" altLang="ko-KR" sz="1100" kern="1200" dirty="0"/>
            <a:t>: </a:t>
          </a:r>
          <a:r>
            <a:rPr lang="ko-KR" altLang="en-US" sz="1100" kern="1200" dirty="0"/>
            <a:t>부정</a:t>
          </a:r>
        </a:p>
      </dsp:txBody>
      <dsp:txXfrm>
        <a:off x="2645271" y="597593"/>
        <a:ext cx="1496852" cy="1037070"/>
      </dsp:txXfrm>
    </dsp:sp>
    <dsp:sp modelId="{CE58CA6D-74A9-47A8-9687-958D152EDF06}">
      <dsp:nvSpPr>
        <dsp:cNvPr id="0" name=""/>
        <dsp:cNvSpPr/>
      </dsp:nvSpPr>
      <dsp:spPr>
        <a:xfrm>
          <a:off x="4053925" y="103823"/>
          <a:ext cx="495257" cy="359830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1400" kern="1200"/>
        </a:p>
      </dsp:txBody>
      <dsp:txXfrm>
        <a:off x="4053925" y="175789"/>
        <a:ext cx="387308" cy="215898"/>
      </dsp:txXfrm>
    </dsp:sp>
    <dsp:sp modelId="{8A354272-2E45-4CC8-951C-2BD7DCE6E196}">
      <dsp:nvSpPr>
        <dsp:cNvPr id="0" name=""/>
        <dsp:cNvSpPr/>
      </dsp:nvSpPr>
      <dsp:spPr>
        <a:xfrm>
          <a:off x="4754761" y="2148"/>
          <a:ext cx="1445269" cy="84477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800" kern="1200" dirty="0"/>
            <a:t>3</a:t>
          </a:r>
          <a:r>
            <a:rPr lang="ko-KR" altLang="en-US" sz="1800" kern="1200" dirty="0"/>
            <a:t>심</a:t>
          </a:r>
        </a:p>
      </dsp:txBody>
      <dsp:txXfrm>
        <a:off x="4754761" y="2148"/>
        <a:ext cx="1445269" cy="563180"/>
      </dsp:txXfrm>
    </dsp:sp>
    <dsp:sp modelId="{CFC1AEEA-2048-4E40-B688-BF4E8C648AF7}">
      <dsp:nvSpPr>
        <dsp:cNvPr id="0" name=""/>
        <dsp:cNvSpPr/>
      </dsp:nvSpPr>
      <dsp:spPr>
        <a:xfrm>
          <a:off x="4947949" y="565328"/>
          <a:ext cx="1650931" cy="110160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ko-KR" altLang="en-US" sz="1100" kern="1200" dirty="0"/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저작권 침해 </a:t>
          </a:r>
          <a:r>
            <a:rPr lang="en-US" altLang="ko-KR" sz="1100" kern="1200" dirty="0"/>
            <a:t>: </a:t>
          </a:r>
          <a:r>
            <a:rPr lang="ko-KR" altLang="en-US" sz="1100" kern="1200" dirty="0"/>
            <a:t>인정</a:t>
          </a:r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부정경쟁행위 </a:t>
          </a:r>
          <a:r>
            <a:rPr lang="en-US" altLang="ko-KR" sz="1100" kern="1200" dirty="0"/>
            <a:t>: </a:t>
          </a:r>
          <a:r>
            <a:rPr lang="ko-KR" altLang="en-US" sz="1100" kern="1200" dirty="0"/>
            <a:t>판단</a:t>
          </a:r>
          <a:r>
            <a:rPr lang="en-US" altLang="ko-KR" sz="1100" kern="1200" dirty="0"/>
            <a:t>X</a:t>
          </a:r>
          <a:endParaRPr lang="ko-KR" altLang="en-US" sz="1100" kern="1200" dirty="0"/>
        </a:p>
      </dsp:txBody>
      <dsp:txXfrm>
        <a:off x="4980214" y="597593"/>
        <a:ext cx="1586401" cy="10370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D81E69-EAA0-4649-B2B0-F95B21BC2C3A}">
      <dsp:nvSpPr>
        <dsp:cNvPr id="0" name=""/>
        <dsp:cNvSpPr/>
      </dsp:nvSpPr>
      <dsp:spPr>
        <a:xfrm>
          <a:off x="0" y="1201855"/>
          <a:ext cx="8978719" cy="1602474"/>
        </a:xfrm>
        <a:prstGeom prst="notched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8BD0F6-D0FB-448A-8318-3F2DE5BC2B56}">
      <dsp:nvSpPr>
        <dsp:cNvPr id="0" name=""/>
        <dsp:cNvSpPr/>
      </dsp:nvSpPr>
      <dsp:spPr>
        <a:xfrm>
          <a:off x="222" y="0"/>
          <a:ext cx="1417024" cy="1602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 </a:t>
          </a:r>
          <a:r>
            <a:rPr lang="en-US" altLang="ko-KR" sz="1200" b="1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2005</a:t>
          </a:r>
          <a:r>
            <a:rPr lang="ko-KR" altLang="en-US" sz="1200" b="1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년 </a:t>
          </a:r>
          <a:r>
            <a:rPr lang="en-US" altLang="ko-KR" sz="1200" b="1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1</a:t>
          </a:r>
          <a:r>
            <a:rPr lang="ko-KR" altLang="en-US" sz="1200" b="1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월 </a:t>
          </a:r>
          <a:r>
            <a:rPr lang="en-US" altLang="ko-KR" sz="1200" b="1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5</a:t>
          </a:r>
          <a:r>
            <a:rPr lang="ko-KR" altLang="en-US" sz="1200" b="1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일 </a:t>
          </a:r>
          <a:br>
            <a:rPr lang="en-US" altLang="ko-KR" sz="1200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</a:br>
          <a:r>
            <a:rPr lang="en-US" altLang="ko-KR" sz="1200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Orange</a:t>
          </a:r>
          <a:r>
            <a:rPr lang="ko-KR" altLang="en-US" sz="1200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는 </a:t>
          </a:r>
          <a:r>
            <a:rPr lang="en-US" altLang="ko-KR" sz="1200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"Mon service public" </a:t>
          </a:r>
          <a:r>
            <a:rPr lang="ko-KR" altLang="en-US" sz="1200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프로젝트를 포함하여 </a:t>
          </a:r>
          <a:r>
            <a:rPr lang="en-US" altLang="ko-KR" sz="1200" b="1" u="sng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LASSO </a:t>
          </a:r>
          <a:r>
            <a:rPr lang="ko-KR" altLang="en-US" sz="1200" b="1" u="sng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소프트웨어에 대한 </a:t>
          </a:r>
          <a:br>
            <a:rPr lang="en-US" altLang="ko-KR" sz="1200" b="1" u="sng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</a:br>
          <a:r>
            <a:rPr lang="ko-KR" altLang="en-US" sz="1200" b="1" u="sng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상업적 제안</a:t>
          </a:r>
          <a:r>
            <a:rPr lang="ko-KR" altLang="en-US" sz="1200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을 </a:t>
          </a:r>
          <a:r>
            <a:rPr lang="en-US" altLang="ko-KR" sz="1200" kern="1200" spc="0" dirty="0" err="1">
              <a:effectLst/>
              <a:latin typeface="Calibri" panose="020F0502020204030204" pitchFamily="34" charset="0"/>
              <a:ea typeface="Calibri" panose="020F0502020204030204" pitchFamily="34" charset="0"/>
            </a:rPr>
            <a:t>Entr'Ouvert</a:t>
          </a:r>
          <a:r>
            <a:rPr lang="ko-KR" altLang="en-US" sz="1200" kern="1200" spc="0" dirty="0">
              <a:effectLst/>
              <a:latin typeface="Calibri" panose="020F0502020204030204" pitchFamily="34" charset="0"/>
              <a:ea typeface="Calibri" panose="020F0502020204030204" pitchFamily="34" charset="0"/>
            </a:rPr>
            <a:t>에 요청</a:t>
          </a:r>
          <a:endParaRPr lang="ko-KR" altLang="en-US" sz="1200" kern="1200" dirty="0"/>
        </a:p>
      </dsp:txBody>
      <dsp:txXfrm>
        <a:off x="222" y="0"/>
        <a:ext cx="1417024" cy="1602474"/>
      </dsp:txXfrm>
    </dsp:sp>
    <dsp:sp modelId="{AC4DB410-2E88-4107-A481-40A4BE8F1874}">
      <dsp:nvSpPr>
        <dsp:cNvPr id="0" name=""/>
        <dsp:cNvSpPr/>
      </dsp:nvSpPr>
      <dsp:spPr>
        <a:xfrm>
          <a:off x="508425" y="1802783"/>
          <a:ext cx="400618" cy="4006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D89DB1-829A-4EDA-800B-4ABC64D0737D}">
      <dsp:nvSpPr>
        <dsp:cNvPr id="0" name=""/>
        <dsp:cNvSpPr/>
      </dsp:nvSpPr>
      <dsp:spPr>
        <a:xfrm>
          <a:off x="1465385" y="2403710"/>
          <a:ext cx="1585574" cy="1602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/>
            <a:t>2005</a:t>
          </a:r>
          <a:r>
            <a:rPr lang="ko-KR" altLang="en-US" sz="1200" b="1" kern="1200" dirty="0"/>
            <a:t>년말</a:t>
          </a:r>
          <a:br>
            <a:rPr lang="en-US" altLang="ko-KR" sz="1200" kern="1200" dirty="0"/>
          </a:br>
          <a:r>
            <a:rPr lang="en-US" altLang="ko-KR" sz="1200" kern="1200" dirty="0"/>
            <a:t>Orange</a:t>
          </a:r>
          <a:r>
            <a:rPr lang="ko-KR" altLang="en-US" sz="1200" kern="1200" dirty="0"/>
            <a:t>는 </a:t>
          </a:r>
          <a:r>
            <a:rPr lang="en-US" altLang="ko-KR" sz="1200" b="0" i="0" kern="1200" dirty="0"/>
            <a:t>"Mon service Public"</a:t>
          </a:r>
          <a:r>
            <a:rPr lang="ko-KR" altLang="en-US" sz="1200" b="0" i="0" kern="1200" dirty="0"/>
            <a:t>이라는 포털의 설계 및 구현을 위해</a:t>
          </a:r>
          <a:r>
            <a:rPr lang="en-US" altLang="ko-KR" sz="1200" b="0" i="0" kern="1200" dirty="0"/>
            <a:t>, </a:t>
          </a:r>
          <a:r>
            <a:rPr lang="en-US" altLang="ko-KR" sz="1200" b="1" i="0" u="sng" kern="1200" dirty="0"/>
            <a:t>LASSO </a:t>
          </a:r>
          <a:r>
            <a:rPr lang="ko-KR" altLang="en-US" sz="1200" b="1" i="0" u="sng" kern="1200" dirty="0"/>
            <a:t>소프트웨어를 통합한 </a:t>
          </a:r>
          <a:r>
            <a:rPr lang="en-US" altLang="ko-KR" sz="1200" b="1" i="0" u="sng" kern="1200" dirty="0"/>
            <a:t>"IDMP"</a:t>
          </a:r>
          <a:r>
            <a:rPr lang="ko-KR" altLang="en-US" sz="1200" b="1" i="0" u="sng" kern="1200" dirty="0"/>
            <a:t>라는 소프트웨어 플랫폼 이용 </a:t>
          </a:r>
          <a:endParaRPr lang="ko-KR" altLang="en-US" sz="1200" b="1" u="sng" kern="1200" dirty="0"/>
        </a:p>
      </dsp:txBody>
      <dsp:txXfrm>
        <a:off x="1465385" y="2403710"/>
        <a:ext cx="1585574" cy="1602474"/>
      </dsp:txXfrm>
    </dsp:sp>
    <dsp:sp modelId="{AE47907B-0303-457B-9F3E-F257D0F4461D}">
      <dsp:nvSpPr>
        <dsp:cNvPr id="0" name=""/>
        <dsp:cNvSpPr/>
      </dsp:nvSpPr>
      <dsp:spPr>
        <a:xfrm>
          <a:off x="2057863" y="1802783"/>
          <a:ext cx="400618" cy="4006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0DDB71-D717-484B-BD8E-E1289B43861E}">
      <dsp:nvSpPr>
        <dsp:cNvPr id="0" name=""/>
        <dsp:cNvSpPr/>
      </dsp:nvSpPr>
      <dsp:spPr>
        <a:xfrm>
          <a:off x="3099097" y="0"/>
          <a:ext cx="1454312" cy="1602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kern="1200" dirty="0" err="1"/>
            <a:t>Entr'Ouvert</a:t>
          </a:r>
          <a:r>
            <a:rPr lang="ko-KR" altLang="en-US" sz="1200" kern="1200" dirty="0"/>
            <a:t>는 </a:t>
          </a:r>
          <a:r>
            <a:rPr lang="en-US" altLang="ko-KR" sz="1200" kern="1200" dirty="0"/>
            <a:t>Orange </a:t>
          </a:r>
          <a:r>
            <a:rPr lang="ko-KR" altLang="en-US" sz="1200" kern="1200" dirty="0"/>
            <a:t>가 </a:t>
          </a:r>
          <a:r>
            <a:rPr lang="en-US" altLang="ko-KR" sz="1200" kern="1200" dirty="0"/>
            <a:t>LASSO</a:t>
          </a:r>
          <a:r>
            <a:rPr lang="ko-KR" altLang="en-US" sz="1200" kern="1200" dirty="0"/>
            <a:t>를 사용한 것이 </a:t>
          </a:r>
          <a:r>
            <a:rPr lang="en-US" altLang="ko-KR" sz="1200" b="1" u="sng" kern="1200" dirty="0"/>
            <a:t>GPL</a:t>
          </a:r>
          <a:r>
            <a:rPr lang="ko-KR" altLang="en-US" sz="1200" b="1" u="sng" kern="1200" dirty="0"/>
            <a:t>의 규정을 위반</a:t>
          </a:r>
          <a:r>
            <a:rPr lang="ko-KR" altLang="en-US" sz="1200" kern="1200" dirty="0"/>
            <a:t>했다고 판단</a:t>
          </a:r>
        </a:p>
      </dsp:txBody>
      <dsp:txXfrm>
        <a:off x="3099097" y="0"/>
        <a:ext cx="1454312" cy="1602474"/>
      </dsp:txXfrm>
    </dsp:sp>
    <dsp:sp modelId="{A8B55B1B-655C-44C8-A144-7D824B5DD9C3}">
      <dsp:nvSpPr>
        <dsp:cNvPr id="0" name=""/>
        <dsp:cNvSpPr/>
      </dsp:nvSpPr>
      <dsp:spPr>
        <a:xfrm>
          <a:off x="3625944" y="1802783"/>
          <a:ext cx="400618" cy="4006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EA96A5-9DC3-4692-99EE-BB6794718AB3}">
      <dsp:nvSpPr>
        <dsp:cNvPr id="0" name=""/>
        <dsp:cNvSpPr/>
      </dsp:nvSpPr>
      <dsp:spPr>
        <a:xfrm>
          <a:off x="4601547" y="2403710"/>
          <a:ext cx="1576688" cy="1602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/>
            <a:t>2011</a:t>
          </a:r>
          <a:r>
            <a:rPr lang="ko-KR" altLang="en-US" sz="1200" b="1" kern="1200" dirty="0"/>
            <a:t>년 </a:t>
          </a:r>
          <a:r>
            <a:rPr lang="en-US" altLang="ko-KR" sz="1200" b="1" kern="1200" dirty="0"/>
            <a:t>4</a:t>
          </a:r>
          <a:r>
            <a:rPr lang="ko-KR" altLang="en-US" sz="1200" b="1" kern="1200" dirty="0"/>
            <a:t>월 </a:t>
          </a:r>
          <a:r>
            <a:rPr lang="en-US" altLang="ko-KR" sz="1200" b="1" kern="1200" dirty="0"/>
            <a:t>22</a:t>
          </a:r>
          <a:r>
            <a:rPr lang="ko-KR" altLang="en-US" sz="1200" b="1" kern="1200" dirty="0"/>
            <a:t>일과 </a:t>
          </a:r>
          <a:r>
            <a:rPr lang="en-US" altLang="ko-KR" sz="1200" b="1" kern="1200" dirty="0"/>
            <a:t>27</a:t>
          </a:r>
          <a:r>
            <a:rPr lang="ko-KR" altLang="en-US" sz="1200" b="1" kern="1200" dirty="0"/>
            <a:t>일</a:t>
          </a:r>
          <a:br>
            <a:rPr lang="en-US" altLang="ko-KR" sz="1200" b="1" kern="1200" dirty="0"/>
          </a:br>
          <a:r>
            <a:rPr lang="en-US" altLang="ko-KR" sz="1200" kern="1200" dirty="0" err="1"/>
            <a:t>Entr'Ouvert</a:t>
          </a:r>
          <a:r>
            <a:rPr lang="ko-KR" altLang="en-US" sz="1200" kern="1200" dirty="0"/>
            <a:t>는 </a:t>
          </a:r>
          <a:r>
            <a:rPr lang="en-US" altLang="ko-KR" sz="1200" kern="1200" dirty="0"/>
            <a:t>Orange </a:t>
          </a:r>
          <a:r>
            <a:rPr lang="ko-KR" altLang="en-US" sz="1200" kern="1200" dirty="0"/>
            <a:t>의 본사에 대해 증거 수집을 위한 소프트웨어 감사</a:t>
          </a:r>
          <a:r>
            <a:rPr lang="en-US" altLang="ko-KR" sz="1200" kern="1200" dirty="0"/>
            <a:t>(</a:t>
          </a:r>
          <a:r>
            <a:rPr lang="ko-KR" altLang="en-US" sz="1200" kern="1200" dirty="0"/>
            <a:t>수색</a:t>
          </a:r>
          <a:r>
            <a:rPr lang="en-US" altLang="ko-KR" sz="1200" kern="1200" dirty="0"/>
            <a:t>?)</a:t>
          </a:r>
          <a:r>
            <a:rPr lang="ko-KR" altLang="en-US" sz="1200" kern="1200" dirty="0"/>
            <a:t>를 실시 </a:t>
          </a:r>
        </a:p>
      </dsp:txBody>
      <dsp:txXfrm>
        <a:off x="4601547" y="2403710"/>
        <a:ext cx="1576688" cy="1602474"/>
      </dsp:txXfrm>
    </dsp:sp>
    <dsp:sp modelId="{089985ED-8881-4216-ADE2-8FF7C8F75B7A}">
      <dsp:nvSpPr>
        <dsp:cNvPr id="0" name=""/>
        <dsp:cNvSpPr/>
      </dsp:nvSpPr>
      <dsp:spPr>
        <a:xfrm>
          <a:off x="5189582" y="1802783"/>
          <a:ext cx="400618" cy="4006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B49993-0CDA-43DD-8698-92DD8070E9E5}">
      <dsp:nvSpPr>
        <dsp:cNvPr id="0" name=""/>
        <dsp:cNvSpPr/>
      </dsp:nvSpPr>
      <dsp:spPr>
        <a:xfrm>
          <a:off x="6226373" y="0"/>
          <a:ext cx="1854251" cy="1602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200" b="1" kern="1200" dirty="0"/>
            <a:t>2011</a:t>
          </a:r>
          <a:r>
            <a:rPr lang="ko-KR" altLang="en-US" sz="1200" b="1" kern="1200" dirty="0"/>
            <a:t>년 </a:t>
          </a:r>
          <a:r>
            <a:rPr lang="en-US" altLang="ko-KR" sz="1200" b="1" kern="1200" dirty="0"/>
            <a:t>4</a:t>
          </a:r>
          <a:r>
            <a:rPr lang="ko-KR" altLang="en-US" sz="1200" b="1" kern="1200" dirty="0"/>
            <a:t>월 </a:t>
          </a:r>
          <a:r>
            <a:rPr lang="en-US" altLang="ko-KR" sz="1200" b="1" kern="1200" dirty="0"/>
            <a:t>29</a:t>
          </a:r>
          <a:r>
            <a:rPr lang="ko-KR" altLang="en-US" sz="1200" b="1" kern="1200" dirty="0"/>
            <a:t>일</a:t>
          </a:r>
          <a:br>
            <a:rPr lang="en-US" altLang="ko-KR" sz="1200" b="1" kern="1200" dirty="0"/>
          </a:br>
          <a:r>
            <a:rPr lang="ko-KR" altLang="en-US" sz="1200" kern="1200" dirty="0"/>
            <a:t>파리 지방법원에 저작권 침해와 기생 행위로 </a:t>
          </a:r>
          <a:br>
            <a:rPr lang="en-US" altLang="ko-KR" sz="1200" kern="1200" dirty="0"/>
          </a:br>
          <a:r>
            <a:rPr lang="en-US" altLang="ko-KR" sz="1200" b="1" u="sng" kern="1200" dirty="0"/>
            <a:t>Orange</a:t>
          </a:r>
          <a:r>
            <a:rPr lang="ko-KR" altLang="en-US" sz="1200" b="1" u="sng" kern="1200" dirty="0"/>
            <a:t>에 소제기</a:t>
          </a:r>
          <a:endParaRPr lang="ko-KR" altLang="en-US" sz="1200" b="1" u="sng" kern="1200" spc="0" dirty="0">
            <a:effectLst/>
            <a:latin typeface="함초롬바탕" panose="02030604000101010101" pitchFamily="18" charset="-127"/>
          </a:endParaRPr>
        </a:p>
      </dsp:txBody>
      <dsp:txXfrm>
        <a:off x="6226373" y="0"/>
        <a:ext cx="1854251" cy="1602474"/>
      </dsp:txXfrm>
    </dsp:sp>
    <dsp:sp modelId="{064DA52F-DD0F-4DDF-A91B-511861F41915}">
      <dsp:nvSpPr>
        <dsp:cNvPr id="0" name=""/>
        <dsp:cNvSpPr/>
      </dsp:nvSpPr>
      <dsp:spPr>
        <a:xfrm>
          <a:off x="6953189" y="1802783"/>
          <a:ext cx="400618" cy="4006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1E3E3561-697C-13E3-3F80-B128B38BBE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863619" cy="6858000"/>
          </a:xfrm>
          <a:prstGeom prst="rect">
            <a:avLst/>
          </a:prstGeom>
        </p:spPr>
      </p:pic>
      <p:pic>
        <p:nvPicPr>
          <p:cNvPr id="31" name="그림 30" descr="그래픽, 그래픽 디자인, 폰트, 클립아트이(가) 표시된 사진&#10;&#10;자동 생성된 설명">
            <a:extLst>
              <a:ext uri="{FF2B5EF4-FFF2-40B4-BE49-F238E27FC236}">
                <a16:creationId xmlns:a16="http://schemas.microsoft.com/office/drawing/2014/main" id="{F9A74742-50C1-DA89-8904-6DE5E747BA7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5880" y="185668"/>
            <a:ext cx="413199" cy="30838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E88D323-6E12-212C-901D-C68A29592EE7}"/>
              </a:ext>
            </a:extLst>
          </p:cNvPr>
          <p:cNvSpPr txBox="1"/>
          <p:nvPr userDrawn="1"/>
        </p:nvSpPr>
        <p:spPr>
          <a:xfrm>
            <a:off x="5411457" y="331280"/>
            <a:ext cx="3478543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SK</a:t>
            </a:r>
            <a:r>
              <a:rPr lang="ko-KR" altLang="en-US" sz="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주식회사 </a:t>
            </a:r>
            <a:r>
              <a:rPr lang="en-US" altLang="ko-KR" sz="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C&amp;C </a:t>
            </a:r>
            <a:r>
              <a:rPr lang="ko-KR" altLang="en-US" sz="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회사소개서 ｜ </a:t>
            </a:r>
            <a:r>
              <a:rPr lang="en-US" altLang="ko-KR" sz="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2023</a:t>
            </a:r>
            <a:endParaRPr lang="ko-KR" altLang="en-US" sz="80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F020E342-3E77-D165-8D36-D368D5C6B294}"/>
              </a:ext>
            </a:extLst>
          </p:cNvPr>
          <p:cNvCxnSpPr/>
          <p:nvPr userDrawn="1"/>
        </p:nvCxnSpPr>
        <p:spPr>
          <a:xfrm>
            <a:off x="1621134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482B882-5EC4-FFD0-D2E0-9B484B06B88B}"/>
              </a:ext>
            </a:extLst>
          </p:cNvPr>
          <p:cNvCxnSpPr/>
          <p:nvPr userDrawn="1"/>
        </p:nvCxnSpPr>
        <p:spPr>
          <a:xfrm>
            <a:off x="3242268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79BB305-36A7-1D8E-F41B-41AAF2467BF3}"/>
              </a:ext>
            </a:extLst>
          </p:cNvPr>
          <p:cNvCxnSpPr/>
          <p:nvPr userDrawn="1"/>
        </p:nvCxnSpPr>
        <p:spPr>
          <a:xfrm>
            <a:off x="0" y="2286000"/>
            <a:ext cx="4863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423DA27-A08D-247A-5415-EFCF65B4846F}"/>
              </a:ext>
            </a:extLst>
          </p:cNvPr>
          <p:cNvCxnSpPr/>
          <p:nvPr userDrawn="1"/>
        </p:nvCxnSpPr>
        <p:spPr>
          <a:xfrm>
            <a:off x="0" y="4572000"/>
            <a:ext cx="4863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사각형: 잘린 한쪽 모서리 5">
            <a:extLst>
              <a:ext uri="{FF2B5EF4-FFF2-40B4-BE49-F238E27FC236}">
                <a16:creationId xmlns:a16="http://schemas.microsoft.com/office/drawing/2014/main" id="{F0E72C6A-04A4-9625-3254-194AA75B7476}"/>
              </a:ext>
            </a:extLst>
          </p:cNvPr>
          <p:cNvSpPr/>
          <p:nvPr userDrawn="1"/>
        </p:nvSpPr>
        <p:spPr>
          <a:xfrm>
            <a:off x="409575" y="352426"/>
            <a:ext cx="88106" cy="71436"/>
          </a:xfrm>
          <a:prstGeom prst="snip1Rect">
            <a:avLst>
              <a:gd name="adj" fmla="val 36441"/>
            </a:avLst>
          </a:prstGeom>
          <a:solidFill>
            <a:srgbClr val="DEEC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943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709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561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8770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979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088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9541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75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230B28F-FE03-8156-4FC9-0B59AD8A5FDA}"/>
              </a:ext>
            </a:extLst>
          </p:cNvPr>
          <p:cNvSpPr/>
          <p:nvPr userDrawn="1"/>
        </p:nvSpPr>
        <p:spPr>
          <a:xfrm>
            <a:off x="0" y="0"/>
            <a:ext cx="48636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 descr="그래픽, 그래픽 디자인, 폰트, 클립아트이(가) 표시된 사진&#10;&#10;자동 생성된 설명">
            <a:extLst>
              <a:ext uri="{FF2B5EF4-FFF2-40B4-BE49-F238E27FC236}">
                <a16:creationId xmlns:a16="http://schemas.microsoft.com/office/drawing/2014/main" id="{F9A74742-50C1-DA89-8904-6DE5E747BA7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5880" y="185668"/>
            <a:ext cx="413199" cy="30838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E88D323-6E12-212C-901D-C68A29592EE7}"/>
              </a:ext>
            </a:extLst>
          </p:cNvPr>
          <p:cNvSpPr txBox="1"/>
          <p:nvPr userDrawn="1"/>
        </p:nvSpPr>
        <p:spPr>
          <a:xfrm>
            <a:off x="5411457" y="331280"/>
            <a:ext cx="3478543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Table of Contents</a:t>
            </a:r>
            <a:endParaRPr lang="ko-KR" altLang="en-US" sz="80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7E10D89-3553-81BB-515E-B1BD2A34672F}"/>
              </a:ext>
            </a:extLst>
          </p:cNvPr>
          <p:cNvCxnSpPr/>
          <p:nvPr userDrawn="1"/>
        </p:nvCxnSpPr>
        <p:spPr>
          <a:xfrm>
            <a:off x="1621134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8978208-B607-CF91-E6CD-88071BAC2D3B}"/>
              </a:ext>
            </a:extLst>
          </p:cNvPr>
          <p:cNvCxnSpPr/>
          <p:nvPr userDrawn="1"/>
        </p:nvCxnSpPr>
        <p:spPr>
          <a:xfrm>
            <a:off x="3242268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B356A1D-EF60-AB5E-15E6-D19A0F272C14}"/>
              </a:ext>
            </a:extLst>
          </p:cNvPr>
          <p:cNvCxnSpPr/>
          <p:nvPr userDrawn="1"/>
        </p:nvCxnSpPr>
        <p:spPr>
          <a:xfrm>
            <a:off x="0" y="2286000"/>
            <a:ext cx="4863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6383660-9FCE-093E-F5C0-EE9C7ED1B559}"/>
              </a:ext>
            </a:extLst>
          </p:cNvPr>
          <p:cNvCxnSpPr/>
          <p:nvPr userDrawn="1"/>
        </p:nvCxnSpPr>
        <p:spPr>
          <a:xfrm>
            <a:off x="0" y="4572000"/>
            <a:ext cx="4863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A03E324C-8669-5754-AAF6-92392FE104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822831" y="4933917"/>
            <a:ext cx="3083169" cy="192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334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표지_C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폰트, 그래픽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C7FC9F3F-506A-AD6A-1913-B725656FAB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4" t="7591" r="13493" b="9124"/>
          <a:stretch/>
        </p:blipFill>
        <p:spPr>
          <a:xfrm>
            <a:off x="8952640" y="169070"/>
            <a:ext cx="519788" cy="41195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8549C56-173E-5B8F-5CF2-38BD926236B5}"/>
              </a:ext>
            </a:extLst>
          </p:cNvPr>
          <p:cNvSpPr/>
          <p:nvPr userDrawn="1"/>
        </p:nvSpPr>
        <p:spPr>
          <a:xfrm>
            <a:off x="0" y="0"/>
            <a:ext cx="4863619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50000">
                <a:schemeClr val="accent1">
                  <a:lumMod val="20000"/>
                  <a:lumOff val="8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Picture 2" descr="C:\Users\Administrator\Desktop\C&amp;C건물 빽 날린거 copy.PNG">
            <a:extLst>
              <a:ext uri="{FF2B5EF4-FFF2-40B4-BE49-F238E27FC236}">
                <a16:creationId xmlns:a16="http://schemas.microsoft.com/office/drawing/2014/main" id="{AFD1A511-0482-B315-35DE-6F5DE8EABC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/>
          <a:srcRect l="5774"/>
          <a:stretch>
            <a:fillRect/>
          </a:stretch>
        </p:blipFill>
        <p:spPr bwMode="auto">
          <a:xfrm>
            <a:off x="0" y="191188"/>
            <a:ext cx="4264081" cy="6666812"/>
          </a:xfrm>
          <a:prstGeom prst="rect">
            <a:avLst/>
          </a:prstGeom>
          <a:noFill/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8948EF6-4B63-E75E-10C9-32258CA8344D}"/>
              </a:ext>
            </a:extLst>
          </p:cNvPr>
          <p:cNvCxnSpPr/>
          <p:nvPr userDrawn="1"/>
        </p:nvCxnSpPr>
        <p:spPr>
          <a:xfrm>
            <a:off x="1621134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D9C38E5-1576-7DE5-67DC-E7F3F7D0BEB6}"/>
              </a:ext>
            </a:extLst>
          </p:cNvPr>
          <p:cNvCxnSpPr/>
          <p:nvPr userDrawn="1"/>
        </p:nvCxnSpPr>
        <p:spPr>
          <a:xfrm>
            <a:off x="3242268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82083FD-2452-1E8C-B890-998054CD30AD}"/>
              </a:ext>
            </a:extLst>
          </p:cNvPr>
          <p:cNvCxnSpPr/>
          <p:nvPr userDrawn="1"/>
        </p:nvCxnSpPr>
        <p:spPr>
          <a:xfrm>
            <a:off x="0" y="2286000"/>
            <a:ext cx="4863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E324C4A-D2CB-D63B-CB20-53A9607B6C3F}"/>
              </a:ext>
            </a:extLst>
          </p:cNvPr>
          <p:cNvCxnSpPr/>
          <p:nvPr userDrawn="1"/>
        </p:nvCxnSpPr>
        <p:spPr>
          <a:xfrm>
            <a:off x="0" y="4572000"/>
            <a:ext cx="4863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973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oD_C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498DAB62-801C-D3F5-3080-A4396E762914}"/>
              </a:ext>
            </a:extLst>
          </p:cNvPr>
          <p:cNvSpPr/>
          <p:nvPr userDrawn="1"/>
        </p:nvSpPr>
        <p:spPr>
          <a:xfrm>
            <a:off x="0" y="0"/>
            <a:ext cx="48636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그래픽, 상징, 그래픽 디자인, 폰트이(가) 표시된 사진&#10;&#10;자동 생성된 설명">
            <a:extLst>
              <a:ext uri="{FF2B5EF4-FFF2-40B4-BE49-F238E27FC236}">
                <a16:creationId xmlns:a16="http://schemas.microsoft.com/office/drawing/2014/main" id="{2D25A0AF-9E13-9AA3-EB17-5407F2F997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0" y="3429000"/>
            <a:ext cx="4074424" cy="3329610"/>
          </a:xfrm>
          <a:prstGeom prst="rect">
            <a:avLst/>
          </a:prstGeom>
        </p:spPr>
      </p:pic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D8DC9A0-AC24-3C3F-B404-B703492A730D}"/>
              </a:ext>
            </a:extLst>
          </p:cNvPr>
          <p:cNvCxnSpPr/>
          <p:nvPr userDrawn="1"/>
        </p:nvCxnSpPr>
        <p:spPr>
          <a:xfrm>
            <a:off x="1621134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B87348B-4D04-0BDD-7B83-241252D04F74}"/>
              </a:ext>
            </a:extLst>
          </p:cNvPr>
          <p:cNvCxnSpPr/>
          <p:nvPr userDrawn="1"/>
        </p:nvCxnSpPr>
        <p:spPr>
          <a:xfrm>
            <a:off x="3242268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FBF9EFE3-1AAA-6DE1-6197-CE79129E90EE}"/>
              </a:ext>
            </a:extLst>
          </p:cNvPr>
          <p:cNvCxnSpPr/>
          <p:nvPr userDrawn="1"/>
        </p:nvCxnSpPr>
        <p:spPr>
          <a:xfrm>
            <a:off x="0" y="2286000"/>
            <a:ext cx="4863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EA64659-DEEC-3987-DDB5-6CD3BCEF0933}"/>
              </a:ext>
            </a:extLst>
          </p:cNvPr>
          <p:cNvCxnSpPr/>
          <p:nvPr userDrawn="1"/>
        </p:nvCxnSpPr>
        <p:spPr>
          <a:xfrm>
            <a:off x="0" y="4572000"/>
            <a:ext cx="4863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2680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_C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C1DC63D8-8CF4-3D7C-6EC0-9C153AD444C8}"/>
              </a:ext>
            </a:extLst>
          </p:cNvPr>
          <p:cNvGrpSpPr/>
          <p:nvPr userDrawn="1"/>
        </p:nvGrpSpPr>
        <p:grpSpPr>
          <a:xfrm>
            <a:off x="471487" y="516731"/>
            <a:ext cx="529432" cy="136524"/>
            <a:chOff x="471487" y="521493"/>
            <a:chExt cx="529432" cy="136524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8A1EFFB-AAED-3219-99DE-A358DD791373}"/>
                </a:ext>
              </a:extLst>
            </p:cNvPr>
            <p:cNvSpPr/>
            <p:nvPr userDrawn="1"/>
          </p:nvSpPr>
          <p:spPr>
            <a:xfrm>
              <a:off x="471487" y="521493"/>
              <a:ext cx="529431" cy="136524"/>
            </a:xfrm>
            <a:prstGeom prst="rect">
              <a:avLst/>
            </a:prstGeom>
            <a:solidFill>
              <a:srgbClr val="F4752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1AE6003-107A-A430-D71B-246B5C41FB31}"/>
                </a:ext>
              </a:extLst>
            </p:cNvPr>
            <p:cNvSpPr/>
            <p:nvPr userDrawn="1"/>
          </p:nvSpPr>
          <p:spPr>
            <a:xfrm>
              <a:off x="499269" y="521493"/>
              <a:ext cx="501650" cy="107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D612288-66EE-CC44-7DDF-BB12D3214D70}"/>
              </a:ext>
            </a:extLst>
          </p:cNvPr>
          <p:cNvCxnSpPr>
            <a:cxnSpLocks/>
          </p:cNvCxnSpPr>
          <p:nvPr userDrawn="1"/>
        </p:nvCxnSpPr>
        <p:spPr>
          <a:xfrm>
            <a:off x="1028700" y="646112"/>
            <a:ext cx="8578850" cy="0"/>
          </a:xfrm>
          <a:prstGeom prst="line">
            <a:avLst/>
          </a:prstGeom>
          <a:ln w="12700">
            <a:solidFill>
              <a:srgbClr val="6262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DCF44FD-C28B-4467-BEB3-D27C27102314}"/>
              </a:ext>
            </a:extLst>
          </p:cNvPr>
          <p:cNvCxnSpPr>
            <a:cxnSpLocks/>
          </p:cNvCxnSpPr>
          <p:nvPr userDrawn="1"/>
        </p:nvCxnSpPr>
        <p:spPr>
          <a:xfrm>
            <a:off x="9611043" y="646112"/>
            <a:ext cx="0" cy="5998528"/>
          </a:xfrm>
          <a:prstGeom prst="line">
            <a:avLst/>
          </a:prstGeom>
          <a:ln w="12700">
            <a:solidFill>
              <a:srgbClr val="6262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C5AAEBA-9027-EB86-42FE-DAF805E1CBF9}"/>
              </a:ext>
            </a:extLst>
          </p:cNvPr>
          <p:cNvSpPr/>
          <p:nvPr userDrawn="1"/>
        </p:nvSpPr>
        <p:spPr>
          <a:xfrm>
            <a:off x="9572625" y="6651783"/>
            <a:ext cx="76837" cy="76837"/>
          </a:xfrm>
          <a:prstGeom prst="rect">
            <a:avLst/>
          </a:prstGeom>
          <a:ln w="12700">
            <a:solidFill>
              <a:srgbClr val="6262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슬라이드 번호 개체 틀 2">
            <a:extLst>
              <a:ext uri="{FF2B5EF4-FFF2-40B4-BE49-F238E27FC236}">
                <a16:creationId xmlns:a16="http://schemas.microsoft.com/office/drawing/2014/main" id="{B2336EEC-1ADB-D0DB-18A7-9A9322408807}"/>
              </a:ext>
            </a:extLst>
          </p:cNvPr>
          <p:cNvSpPr txBox="1">
            <a:spLocks/>
          </p:cNvSpPr>
          <p:nvPr userDrawn="1"/>
        </p:nvSpPr>
        <p:spPr>
          <a:xfrm>
            <a:off x="6877525" y="6599931"/>
            <a:ext cx="2667953" cy="166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맑은 고딕" panose="020B0503020000020004" pitchFamily="50" charset="-127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 </a:t>
            </a:r>
            <a:fld id="{8435947C-66D2-40B8-82F0-184216FBFFD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2" name="그림 1" descr="폰트, 그래픽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E8A4C6BE-5225-840D-EEB3-6B8AD2C82F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4" t="7591" r="13493" b="9124"/>
          <a:stretch/>
        </p:blipFill>
        <p:spPr>
          <a:xfrm>
            <a:off x="8952640" y="169070"/>
            <a:ext cx="519788" cy="41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7906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본문_I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C1DC63D8-8CF4-3D7C-6EC0-9C153AD444C8}"/>
              </a:ext>
            </a:extLst>
          </p:cNvPr>
          <p:cNvGrpSpPr/>
          <p:nvPr userDrawn="1"/>
        </p:nvGrpSpPr>
        <p:grpSpPr>
          <a:xfrm>
            <a:off x="471487" y="516731"/>
            <a:ext cx="529432" cy="136524"/>
            <a:chOff x="471487" y="521493"/>
            <a:chExt cx="529432" cy="136524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8A1EFFB-AAED-3219-99DE-A358DD791373}"/>
                </a:ext>
              </a:extLst>
            </p:cNvPr>
            <p:cNvSpPr/>
            <p:nvPr userDrawn="1"/>
          </p:nvSpPr>
          <p:spPr>
            <a:xfrm>
              <a:off x="471487" y="521493"/>
              <a:ext cx="529431" cy="136524"/>
            </a:xfrm>
            <a:prstGeom prst="rect">
              <a:avLst/>
            </a:prstGeom>
            <a:solidFill>
              <a:srgbClr val="F4752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1AE6003-107A-A430-D71B-246B5C41FB31}"/>
                </a:ext>
              </a:extLst>
            </p:cNvPr>
            <p:cNvSpPr/>
            <p:nvPr userDrawn="1"/>
          </p:nvSpPr>
          <p:spPr>
            <a:xfrm>
              <a:off x="499269" y="521493"/>
              <a:ext cx="501650" cy="10795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D612288-66EE-CC44-7DDF-BB12D3214D70}"/>
              </a:ext>
            </a:extLst>
          </p:cNvPr>
          <p:cNvCxnSpPr>
            <a:cxnSpLocks/>
          </p:cNvCxnSpPr>
          <p:nvPr userDrawn="1"/>
        </p:nvCxnSpPr>
        <p:spPr>
          <a:xfrm>
            <a:off x="1028700" y="646112"/>
            <a:ext cx="8578850" cy="0"/>
          </a:xfrm>
          <a:prstGeom prst="line">
            <a:avLst/>
          </a:prstGeom>
          <a:ln w="12700">
            <a:solidFill>
              <a:srgbClr val="6262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2DCF44FD-C28B-4467-BEB3-D27C27102314}"/>
              </a:ext>
            </a:extLst>
          </p:cNvPr>
          <p:cNvCxnSpPr>
            <a:cxnSpLocks/>
          </p:cNvCxnSpPr>
          <p:nvPr userDrawn="1"/>
        </p:nvCxnSpPr>
        <p:spPr>
          <a:xfrm>
            <a:off x="9611043" y="646112"/>
            <a:ext cx="0" cy="5998528"/>
          </a:xfrm>
          <a:prstGeom prst="line">
            <a:avLst/>
          </a:prstGeom>
          <a:ln w="12700">
            <a:solidFill>
              <a:srgbClr val="6262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C5AAEBA-9027-EB86-42FE-DAF805E1CBF9}"/>
              </a:ext>
            </a:extLst>
          </p:cNvPr>
          <p:cNvSpPr/>
          <p:nvPr userDrawn="1"/>
        </p:nvSpPr>
        <p:spPr>
          <a:xfrm>
            <a:off x="9572625" y="6651783"/>
            <a:ext cx="76837" cy="76837"/>
          </a:xfrm>
          <a:prstGeom prst="rect">
            <a:avLst/>
          </a:prstGeom>
          <a:ln w="12700">
            <a:solidFill>
              <a:srgbClr val="6262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슬라이드 번호 개체 틀 2">
            <a:extLst>
              <a:ext uri="{FF2B5EF4-FFF2-40B4-BE49-F238E27FC236}">
                <a16:creationId xmlns:a16="http://schemas.microsoft.com/office/drawing/2014/main" id="{B2336EEC-1ADB-D0DB-18A7-9A9322408807}"/>
              </a:ext>
            </a:extLst>
          </p:cNvPr>
          <p:cNvSpPr txBox="1">
            <a:spLocks/>
          </p:cNvSpPr>
          <p:nvPr userDrawn="1"/>
        </p:nvSpPr>
        <p:spPr>
          <a:xfrm>
            <a:off x="6877525" y="6599931"/>
            <a:ext cx="2667953" cy="166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  <a:ea typeface="맑은 고딕" panose="020B0503020000020004" pitchFamily="50" charset="-127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 </a:t>
            </a:r>
            <a:fld id="{8435947C-66D2-40B8-82F0-184216FBFFD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5" name="그림 4" descr="그래픽, 그래픽 디자인, 폰트, 클립아트이(가) 표시된 사진&#10;&#10;자동 생성된 설명">
            <a:extLst>
              <a:ext uri="{FF2B5EF4-FFF2-40B4-BE49-F238E27FC236}">
                <a16:creationId xmlns:a16="http://schemas.microsoft.com/office/drawing/2014/main" id="{25077224-9B2E-A59F-9907-00D3086240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5880" y="185668"/>
            <a:ext cx="413199" cy="30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799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210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198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425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0E389-90B4-4424-BF3A-D4B648F93FFA}" type="datetimeFigureOut">
              <a:rPr lang="ko-KR" altLang="en-US" smtClean="0"/>
              <a:t>2024-06-20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FF84C-C82D-4A16-9E86-9C0D40C507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99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6" r:id="rId2"/>
    <p:sldLayoutId id="2147483674" r:id="rId3"/>
    <p:sldLayoutId id="2147483675" r:id="rId4"/>
    <p:sldLayoutId id="2147483672" r:id="rId5"/>
    <p:sldLayoutId id="2147483673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entrouvert.com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asso.entrouvert.org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hyperlink" Target="https://www.courdecassation.fr/decision/65cdbcdf2425a70008258563" TargetMode="Externa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decassation.fr/decision/65cdbcdf2425a70008258563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decassation.fr/decision/65cdbcdf2425a70008258563" TargetMode="Externa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decassation.fr/decision/65cdbcdf2425a70008258563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decassation.fr/decision/65cdbcdf2425a70008258563" TargetMode="Externa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decassation.fr/decision/65cdbcdf2425a70008258563" TargetMode="Externa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decassation.fr/decision/65cdbcdf2425a70008258563" TargetMode="Externa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p-navi.or.kr/ipnavi/static/guidebook_html/fr.htm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namu.wiki/w/%ED%94%84%EB%9E%91%EC%8A%A4%20%ED%8C%8C%EA%B8%B0%EC%9B%90" TargetMode="External"/><Relationship Id="rId4" Type="http://schemas.openxmlformats.org/officeDocument/2006/relationships/hyperlink" Target="https://namu.wiki/w/%EB%8C%80%EB%B2%95%EC%9B%90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tn.co.kr/_ln/0103_200811260502372625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10FD15-CCFF-7EEB-37A6-715B86A7E400}"/>
              </a:ext>
            </a:extLst>
          </p:cNvPr>
          <p:cNvSpPr txBox="1"/>
          <p:nvPr/>
        </p:nvSpPr>
        <p:spPr>
          <a:xfrm>
            <a:off x="5132387" y="983183"/>
            <a:ext cx="4321175" cy="2445816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n-US" altLang="ko-KR" sz="3600" b="1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3600" b="1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</a:p>
          <a:p>
            <a:r>
              <a:rPr lang="en-US" altLang="ko-KR" sz="2800" b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vs</a:t>
            </a:r>
            <a:r>
              <a:rPr lang="en-US" altLang="ko-KR" sz="3600" b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endParaRPr lang="en-US" altLang="ko-KR" sz="3600" b="1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r>
              <a:rPr lang="en-US" altLang="ko-KR" sz="3600" b="1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</a:p>
          <a:p>
            <a:r>
              <a:rPr lang="ko-KR" altLang="en-US" sz="3600" b="1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BAD5EA-036F-286E-8495-5173BC3400FD}"/>
              </a:ext>
            </a:extLst>
          </p:cNvPr>
          <p:cNvCxnSpPr>
            <a:cxnSpLocks/>
          </p:cNvCxnSpPr>
          <p:nvPr/>
        </p:nvCxnSpPr>
        <p:spPr>
          <a:xfrm>
            <a:off x="5229226" y="3429000"/>
            <a:ext cx="1171573" cy="0"/>
          </a:xfrm>
          <a:prstGeom prst="line">
            <a:avLst/>
          </a:prstGeom>
          <a:ln w="12700">
            <a:solidFill>
              <a:srgbClr val="6262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2B13015-EAF4-1A46-57FA-D436DA46B205}"/>
              </a:ext>
            </a:extLst>
          </p:cNvPr>
          <p:cNvSpPr txBox="1"/>
          <p:nvPr/>
        </p:nvSpPr>
        <p:spPr>
          <a:xfrm>
            <a:off x="5132387" y="5415873"/>
            <a:ext cx="4393449" cy="101906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>
              <a:lnSpc>
                <a:spcPct val="110000"/>
              </a:lnSpc>
              <a:spcAft>
                <a:spcPts val="600"/>
              </a:spcAft>
            </a:pPr>
            <a:r>
              <a:rPr lang="en-US" altLang="ko-KR" sz="105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2024.06.20</a:t>
            </a:r>
          </a:p>
          <a:p>
            <a:pPr algn="r">
              <a:lnSpc>
                <a:spcPct val="110000"/>
              </a:lnSpc>
              <a:spcAft>
                <a:spcPts val="600"/>
              </a:spcAft>
            </a:pPr>
            <a:r>
              <a:rPr lang="en-US" altLang="ko-KR" sz="105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SK</a:t>
            </a:r>
            <a:r>
              <a:rPr lang="ko-KR" altLang="en-US" sz="105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주식회사</a:t>
            </a:r>
            <a:endParaRPr lang="en-US" altLang="ko-KR" sz="105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pPr algn="r">
              <a:lnSpc>
                <a:spcPct val="110000"/>
              </a:lnSpc>
              <a:spcAft>
                <a:spcPts val="600"/>
              </a:spcAft>
            </a:pPr>
            <a:r>
              <a:rPr lang="ko-KR" altLang="en-US" sz="105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법무</a:t>
            </a:r>
            <a:r>
              <a:rPr lang="en-US" altLang="ko-KR" sz="105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2</a:t>
            </a:r>
            <a:r>
              <a:rPr lang="ko-KR" altLang="en-US" sz="105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팀 </a:t>
            </a:r>
            <a:endParaRPr lang="en-US" altLang="ko-KR" sz="105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pPr algn="r">
              <a:lnSpc>
                <a:spcPct val="110000"/>
              </a:lnSpc>
              <a:spcAft>
                <a:spcPts val="600"/>
              </a:spcAft>
            </a:pPr>
            <a:r>
              <a:rPr lang="ko-KR" altLang="en-US" sz="105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조정년 매니저</a:t>
            </a:r>
            <a:r>
              <a:rPr lang="en-US" altLang="ko-KR" sz="105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/</a:t>
            </a:r>
            <a:r>
              <a:rPr lang="ko-KR" altLang="en-US" sz="105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변리사</a:t>
            </a:r>
            <a:endParaRPr lang="en-US" altLang="ko-KR" sz="90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2048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3430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오픈소스 라이선스 관련 리스크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5404021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오픈소스 라이선스를 위반하면 뭐가 문제되는 건가</a:t>
            </a:r>
            <a:r>
              <a:rPr lang="en-US" altLang="ko-KR" b="1" dirty="0"/>
              <a:t>?</a:t>
            </a:r>
          </a:p>
        </p:txBody>
      </p:sp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7B41BE93-EF9D-EC0D-1247-FB36D36628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643720"/>
              </p:ext>
            </p:extLst>
          </p:nvPr>
        </p:nvGraphicFramePr>
        <p:xfrm>
          <a:off x="409980" y="1318861"/>
          <a:ext cx="8803641" cy="533156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002202">
                  <a:extLst>
                    <a:ext uri="{9D8B030D-6E8A-4147-A177-3AD203B41FA5}">
                      <a16:colId xmlns:a16="http://schemas.microsoft.com/office/drawing/2014/main" val="1262888449"/>
                    </a:ext>
                  </a:extLst>
                </a:gridCol>
                <a:gridCol w="933813">
                  <a:extLst>
                    <a:ext uri="{9D8B030D-6E8A-4147-A177-3AD203B41FA5}">
                      <a16:colId xmlns:a16="http://schemas.microsoft.com/office/drawing/2014/main" val="1585558404"/>
                    </a:ext>
                  </a:extLst>
                </a:gridCol>
                <a:gridCol w="933813">
                  <a:extLst>
                    <a:ext uri="{9D8B030D-6E8A-4147-A177-3AD203B41FA5}">
                      <a16:colId xmlns:a16="http://schemas.microsoft.com/office/drawing/2014/main" val="3808451710"/>
                    </a:ext>
                  </a:extLst>
                </a:gridCol>
                <a:gridCol w="933813">
                  <a:extLst>
                    <a:ext uri="{9D8B030D-6E8A-4147-A177-3AD203B41FA5}">
                      <a16:colId xmlns:a16="http://schemas.microsoft.com/office/drawing/2014/main" val="3054078363"/>
                    </a:ext>
                  </a:extLst>
                </a:gridCol>
              </a:tblGrid>
              <a:tr h="7102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라이선스 위반 유형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계약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위반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부정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경쟁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저작권 침해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169443"/>
                  </a:ext>
                </a:extLst>
              </a:tr>
              <a:tr h="1155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고지문</a:t>
                      </a: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미제공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출처표시 </a:t>
                      </a:r>
                      <a:r>
                        <a:rPr lang="ko-KR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미이행</a:t>
                      </a:r>
                      <a:endParaRPr lang="en-US" altLang="ko-KR" sz="1200" dirty="0">
                        <a:sym typeface="Wingdings" panose="05000000000000000000" pitchFamily="2" charset="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9406540"/>
                  </a:ext>
                </a:extLst>
              </a:tr>
              <a:tr h="1155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라이선스 </a:t>
                      </a:r>
                      <a:r>
                        <a:rPr lang="ko-KR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사본 </a:t>
                      </a:r>
                      <a:r>
                        <a:rPr lang="ko-KR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미제공</a:t>
                      </a: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altLang="ko-KR" sz="1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?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?</a:t>
                      </a:r>
                      <a:endParaRPr lang="ko-KR" altLang="en-US" sz="3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3513161"/>
                  </a:ext>
                </a:extLst>
              </a:tr>
              <a:tr h="1155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수정사항 </a:t>
                      </a:r>
                      <a:r>
                        <a:rPr lang="ko-KR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미고시</a:t>
                      </a: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(EPL, MPL </a:t>
                      </a: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등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endParaRPr lang="en-US" altLang="ko-KR" b="1" dirty="0">
                        <a:sym typeface="Wingdings" panose="05000000000000000000" pitchFamily="2" charset="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?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?</a:t>
                      </a:r>
                      <a:endParaRPr lang="ko-KR" altLang="en-US" sz="3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4934080"/>
                  </a:ext>
                </a:extLst>
              </a:tr>
              <a:tr h="1155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소스코드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/Written Offer </a:t>
                      </a:r>
                      <a:r>
                        <a:rPr lang="ko-KR" altLang="ko-KR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미제공</a:t>
                      </a: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(GPL, LGPL </a:t>
                      </a:r>
                      <a:r>
                        <a:rPr lang="ko-KR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등</a:t>
                      </a:r>
                      <a:r>
                        <a:rPr lang="en-US" altLang="ko-KR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endParaRPr lang="en-US" altLang="ko-KR" b="1" dirty="0">
                        <a:sym typeface="Wingdings" panose="05000000000000000000" pitchFamily="2" charset="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?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?</a:t>
                      </a:r>
                      <a:endParaRPr lang="ko-KR" altLang="en-US" sz="3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5436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736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351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소프트웨어 분야 국내 소송 사례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7354555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 err="1"/>
              <a:t>팜히어로사가</a:t>
            </a:r>
            <a:r>
              <a:rPr lang="en-US" altLang="ko-KR" dirty="0"/>
              <a:t>(</a:t>
            </a:r>
            <a:r>
              <a:rPr lang="ko-KR" altLang="en-US" dirty="0" err="1"/>
              <a:t>킹닷컴</a:t>
            </a:r>
            <a:r>
              <a:rPr lang="en-US" altLang="ko-KR" dirty="0"/>
              <a:t>)</a:t>
            </a:r>
            <a:r>
              <a:rPr lang="ko-KR" altLang="en-US" b="1" dirty="0"/>
              <a:t> </a:t>
            </a:r>
            <a:r>
              <a:rPr lang="en-US" altLang="ko-KR" b="1" dirty="0"/>
              <a:t>v. </a:t>
            </a:r>
            <a:r>
              <a:rPr lang="ko-KR" altLang="en-US" b="1" dirty="0"/>
              <a:t>포레스트 매니아</a:t>
            </a:r>
            <a:r>
              <a:rPr lang="en-US" altLang="ko-KR" dirty="0"/>
              <a:t>(</a:t>
            </a:r>
            <a:r>
              <a:rPr lang="ko-KR" altLang="en-US" dirty="0"/>
              <a:t>아보카도엔터테인먼트</a:t>
            </a:r>
            <a:r>
              <a:rPr lang="en-US" altLang="ko-KR" dirty="0"/>
              <a:t>)</a:t>
            </a:r>
            <a:r>
              <a:rPr lang="ko-KR" altLang="en-US" b="1" dirty="0"/>
              <a:t> 사건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B7634F-D6F9-8E3B-73FF-C951D0C08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212" y="1380076"/>
            <a:ext cx="7491685" cy="3359261"/>
          </a:xfrm>
          <a:prstGeom prst="rect">
            <a:avLst/>
          </a:prstGeom>
        </p:spPr>
      </p:pic>
      <p:graphicFrame>
        <p:nvGraphicFramePr>
          <p:cNvPr id="5" name="다이어그램 4">
            <a:extLst>
              <a:ext uri="{FF2B5EF4-FFF2-40B4-BE49-F238E27FC236}">
                <a16:creationId xmlns:a16="http://schemas.microsoft.com/office/drawing/2014/main" id="{69528516-17D4-3D0A-D69D-784F71BF36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7460567"/>
              </p:ext>
            </p:extLst>
          </p:nvPr>
        </p:nvGraphicFramePr>
        <p:xfrm>
          <a:off x="1729377" y="4975563"/>
          <a:ext cx="6604000" cy="1669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9A89A1C-D0E1-D175-AC28-7FF4CF93D49A}"/>
              </a:ext>
            </a:extLst>
          </p:cNvPr>
          <p:cNvSpPr txBox="1"/>
          <p:nvPr/>
        </p:nvSpPr>
        <p:spPr>
          <a:xfrm>
            <a:off x="938212" y="4687083"/>
            <a:ext cx="495192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/>
              <a:t>출처 </a:t>
            </a:r>
            <a:r>
              <a:rPr lang="en-US" altLang="ko-KR" sz="900" dirty="0"/>
              <a:t>: </a:t>
            </a:r>
            <a:r>
              <a:rPr lang="ko-KR" altLang="en-US" sz="900" dirty="0"/>
              <a:t>서울중앙지방법원 </a:t>
            </a:r>
            <a:r>
              <a:rPr lang="en-US" altLang="ko-KR" sz="900" dirty="0"/>
              <a:t>2014</a:t>
            </a:r>
            <a:r>
              <a:rPr lang="ko-KR" altLang="en-US" sz="900" dirty="0"/>
              <a:t>가합</a:t>
            </a:r>
            <a:r>
              <a:rPr lang="en-US" altLang="ko-KR" sz="900" dirty="0"/>
              <a:t>567553 </a:t>
            </a:r>
            <a:r>
              <a:rPr lang="ko-KR" altLang="en-US" sz="900" dirty="0"/>
              <a:t>판결문 발췌</a:t>
            </a: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1313500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856ED8-18E2-E90A-0CF3-9990C95CC3CC}"/>
              </a:ext>
            </a:extLst>
          </p:cNvPr>
          <p:cNvSpPr txBox="1"/>
          <p:nvPr/>
        </p:nvSpPr>
        <p:spPr>
          <a:xfrm>
            <a:off x="409980" y="1260560"/>
            <a:ext cx="9013372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[1</a:t>
            </a:r>
            <a:r>
              <a:rPr lang="ko-KR" altLang="en-US" sz="1600" b="1" dirty="0"/>
              <a:t>심 판결문 발췌 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서울중앙지방법원 </a:t>
            </a:r>
            <a:r>
              <a:rPr lang="en-US" altLang="ko-KR" sz="1600" b="1" dirty="0"/>
              <a:t>2014</a:t>
            </a:r>
            <a:r>
              <a:rPr lang="ko-KR" altLang="en-US" sz="1600" b="1" dirty="0"/>
              <a:t>가합</a:t>
            </a:r>
            <a:r>
              <a:rPr lang="en-US" altLang="ko-KR" sz="1600" b="1" dirty="0"/>
              <a:t>567553)]</a:t>
            </a:r>
          </a:p>
          <a:p>
            <a:endParaRPr lang="en-US" altLang="ko-KR" sz="1100" dirty="0"/>
          </a:p>
          <a:p>
            <a:r>
              <a:rPr lang="en-US" altLang="ko-KR" sz="1600" b="1" dirty="0"/>
              <a:t>3. </a:t>
            </a:r>
            <a:r>
              <a:rPr lang="ko-KR" altLang="en-US" sz="1600" b="1" dirty="0"/>
              <a:t>저작권 침해 주장에 관한 판단</a:t>
            </a:r>
            <a:endParaRPr lang="en-US" altLang="ko-KR" sz="1600" b="1" dirty="0"/>
          </a:p>
          <a:p>
            <a:r>
              <a:rPr lang="ko-KR" altLang="en-US" sz="1400" dirty="0"/>
              <a:t>따라서 이 사건 원고 게임과 이 사건 피고 게임 중 중복되는 </a:t>
            </a:r>
            <a:r>
              <a:rPr lang="ko-KR" altLang="en-US" sz="1400" b="1" u="sng" dirty="0"/>
              <a:t>게임 규칙 부분은 저작권의 보호대상에 해당하지 아니하고</a:t>
            </a:r>
            <a:r>
              <a:rPr lang="en-US" altLang="ko-KR" sz="1400" dirty="0"/>
              <a:t>, </a:t>
            </a:r>
            <a:r>
              <a:rPr lang="ko-KR" altLang="en-US" sz="1400" dirty="0"/>
              <a:t>이를 제외하고 저작권의 </a:t>
            </a:r>
            <a:r>
              <a:rPr lang="ko-KR" altLang="en-US" sz="1400" b="1" u="sng" dirty="0"/>
              <a:t>보호대상이 되는 구체적인 표현 부분 역시 실질적으로 유사하지 아니하므로</a:t>
            </a:r>
            <a:r>
              <a:rPr lang="en-US" altLang="ko-KR" sz="1400" dirty="0"/>
              <a:t>, </a:t>
            </a:r>
            <a:r>
              <a:rPr lang="ko-KR" altLang="en-US" sz="1400" dirty="0"/>
              <a:t>이 사건 피고 게임은 이 사건 원고 게임의 </a:t>
            </a:r>
            <a:r>
              <a:rPr lang="ko-KR" altLang="en-US" sz="1400" b="1" u="sng" dirty="0">
                <a:solidFill>
                  <a:srgbClr val="FF0000"/>
                </a:solidFill>
              </a:rPr>
              <a:t>저작권을 침해하지 않는다고 할 것</a:t>
            </a:r>
            <a:r>
              <a:rPr lang="ko-KR" altLang="en-US" sz="1400" dirty="0"/>
              <a:t>이고</a:t>
            </a:r>
            <a:r>
              <a:rPr lang="en-US" altLang="ko-KR" sz="1400" dirty="0"/>
              <a:t>, </a:t>
            </a:r>
            <a:r>
              <a:rPr lang="ko-KR" altLang="en-US" sz="1400" dirty="0"/>
              <a:t>달리 이를 인정할 증거가 없다</a:t>
            </a:r>
            <a:r>
              <a:rPr lang="en-US" altLang="ko-KR" sz="1400" dirty="0"/>
              <a:t>. </a:t>
            </a:r>
            <a:r>
              <a:rPr lang="ko-KR" altLang="en-US" sz="1400" dirty="0"/>
              <a:t>따라서 원고의 이 부분 주장은 이유 없다</a:t>
            </a:r>
            <a:r>
              <a:rPr lang="en-US" altLang="ko-KR" sz="1400" dirty="0"/>
              <a:t>.</a:t>
            </a:r>
          </a:p>
          <a:p>
            <a:endParaRPr lang="en-US" altLang="ko-KR" sz="1100" dirty="0"/>
          </a:p>
          <a:p>
            <a:pPr>
              <a:spcAft>
                <a:spcPts val="600"/>
              </a:spcAft>
            </a:pPr>
            <a:r>
              <a:rPr lang="en-US" altLang="ko-KR" sz="1600" b="1" dirty="0"/>
              <a:t>4. </a:t>
            </a:r>
            <a:r>
              <a:rPr lang="ko-KR" altLang="en-US" sz="1600" b="1" dirty="0"/>
              <a:t>부정경쟁방지법 제</a:t>
            </a:r>
            <a:r>
              <a:rPr lang="en-US" altLang="ko-KR" sz="1600" b="1" dirty="0"/>
              <a:t>2</a:t>
            </a:r>
            <a:r>
              <a:rPr lang="ko-KR" altLang="en-US" sz="1600" b="1" dirty="0"/>
              <a:t>조 제</a:t>
            </a:r>
            <a:r>
              <a:rPr lang="en-US" altLang="ko-KR" sz="1600" b="1" dirty="0"/>
              <a:t>1</a:t>
            </a:r>
            <a:r>
              <a:rPr lang="ko-KR" altLang="en-US" sz="1600" b="1" dirty="0"/>
              <a:t>호 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차</a:t>
            </a:r>
            <a:r>
              <a:rPr lang="en-US" altLang="ko-KR" sz="1600" b="1" dirty="0"/>
              <a:t>)</a:t>
            </a:r>
            <a:r>
              <a:rPr lang="ko-KR" altLang="en-US" sz="1600" b="1" dirty="0"/>
              <a:t>목 소정의 부정경쟁행위 및 민법상 불법행위 주장에 관한 판단</a:t>
            </a:r>
            <a:endParaRPr lang="en-US" altLang="ko-KR" sz="1600" b="1" dirty="0"/>
          </a:p>
          <a:p>
            <a:pPr>
              <a:spcAft>
                <a:spcPts val="600"/>
              </a:spcAft>
            </a:pPr>
            <a:r>
              <a:rPr lang="ko-KR" altLang="en-US" sz="1400" dirty="0"/>
              <a:t>2) 피고의 이 사건 피고 게임 출시 행위가 </a:t>
            </a:r>
            <a:r>
              <a:rPr lang="ko-KR" altLang="en-US" sz="1400" b="1" dirty="0"/>
              <a:t>'공정한 상거래 관행이나 경쟁질서에 반하는 방법으로 자신의 영업을 위하여 무단으로 사용함으로써 타인의 경제적 이익을 침해하는 </a:t>
            </a:r>
            <a:r>
              <a:rPr lang="ko-KR" altLang="en-US" sz="1400" b="1" dirty="0" err="1"/>
              <a:t>행위'</a:t>
            </a:r>
            <a:r>
              <a:rPr lang="ko-KR" altLang="en-US" sz="1400" dirty="0" err="1"/>
              <a:t>인지</a:t>
            </a:r>
            <a:r>
              <a:rPr lang="ko-KR" altLang="en-US" sz="1400" dirty="0"/>
              <a:t> 여부</a:t>
            </a:r>
            <a:endParaRPr lang="en-US" altLang="ko-KR" sz="1400" dirty="0"/>
          </a:p>
          <a:p>
            <a:r>
              <a:rPr lang="ko-KR" altLang="en-US" sz="1400" dirty="0"/>
              <a:t>한편, 앞서 인정한 사실에 변론 전체의 취지를 더하여 알 수 있는 다음과 같은 사정들, 즉 ① 이 사건 원고 게임은 기존의 매치-3-게임에 더하여 '기본 보너스 규칙' 및 '추가 보너스 규칙' 등을 포함한 많은 규칙을 최초로 도입하였는데, 이 사건 피고 게임에도 위 규칙들이 동일하게 적용되고 있는 점, ② 이 사건 원고 게임은 2013. 4. </a:t>
            </a:r>
            <a:r>
              <a:rPr lang="ko-KR" altLang="en-US" sz="1400" dirty="0" err="1"/>
              <a:t>경개발되어</a:t>
            </a:r>
            <a:r>
              <a:rPr lang="ko-KR" altLang="en-US" sz="1400" dirty="0"/>
              <a:t> 페이스북을 플랫폼으로 하여 출시되었는데, 이 사건 피고 게임은 그로부터 불과 10개월 정도 이후로서 이 사건 원고 게임이 국내 시장에 본격적으로 진출하기 이 전인 2014. 2. 11.경 출시된 점, ③ 위와 같은 출시 시점이나 이 사건 원고 게임과의 규칙 및 진행방식의 동일성 등에 비추어 보았을 때, 이 사건 피고 게임은 이 사건 원고 게임에 의거하여 개발된 것으로 봄이 상당한 점, ④ 원고와 피고는 모두 모바일 게임 </a:t>
            </a:r>
            <a:r>
              <a:rPr lang="ko-KR" altLang="en-US" sz="1400" dirty="0" err="1"/>
              <a:t>제작·공급업체로</a:t>
            </a:r>
            <a:r>
              <a:rPr lang="ko-KR" altLang="en-US" sz="1400" dirty="0"/>
              <a:t> 경쟁관계에 있을 뿐만 아니라, 이 사건 원고 게임과 이 사건 피고 게임 역시 기본적으로 매치-3-게임 형식을 취하면서 추가적으로 동일한 각종 규칙을 적용한 동종의 게임인 점, ⑤ 비록 원고의 저작권을 침해하는 정도에 이르렀다고는 볼 수 없으나 앞서 살펴본 각 게임의 구체적인 실행 형태 등을 살펴보면, 이 사건 원고 게임과 이 사건 </a:t>
            </a:r>
            <a:r>
              <a:rPr lang="ko-KR" altLang="en-US" sz="1400" b="1" u="sng" dirty="0"/>
              <a:t>피고 게임은 그 표현의 방식, 사용되는 효과, 그래픽 등도 상당히 유사</a:t>
            </a:r>
            <a:r>
              <a:rPr lang="ko-KR" altLang="en-US" sz="1400" dirty="0"/>
              <a:t>한 점, ⑥ 이에 따라 </a:t>
            </a:r>
            <a:r>
              <a:rPr lang="ko-KR" altLang="en-US" sz="1400" b="1" u="sng" dirty="0"/>
              <a:t>이용자들 역시 이 사건 원고 게임과 이 사건 피고 게임이 거의 동일하다고 지적</a:t>
            </a:r>
            <a:r>
              <a:rPr lang="ko-KR" altLang="en-US" sz="1400" dirty="0"/>
              <a:t>하고 있는 점 등을 종합하여 보면, 이 사건 피고 게임을 출시하여 이를 일반인들에게 제공하는 </a:t>
            </a:r>
            <a:r>
              <a:rPr lang="ko-KR" altLang="en-US" sz="1400" b="1" u="sng" dirty="0">
                <a:solidFill>
                  <a:srgbClr val="FF0000"/>
                </a:solidFill>
              </a:rPr>
              <a:t>피고의 행위는 부정경쟁방지법 제2조 제1호 (차)목 소정의 부정경쟁행위에 해당</a:t>
            </a:r>
            <a:r>
              <a:rPr lang="ko-KR" altLang="en-US" sz="1400" dirty="0"/>
              <a:t>한다 할 것이다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1262CC-581E-A074-9502-178F89C66ED2}"/>
              </a:ext>
            </a:extLst>
          </p:cNvPr>
          <p:cNvSpPr txBox="1"/>
          <p:nvPr/>
        </p:nvSpPr>
        <p:spPr>
          <a:xfrm>
            <a:off x="409980" y="837396"/>
            <a:ext cx="4012295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 err="1"/>
              <a:t>팜히어로사가</a:t>
            </a:r>
            <a:r>
              <a:rPr lang="ko-KR" altLang="en-US" b="1" dirty="0"/>
              <a:t> </a:t>
            </a:r>
            <a:r>
              <a:rPr lang="en-US" altLang="ko-KR" b="1" dirty="0"/>
              <a:t>v. </a:t>
            </a:r>
            <a:r>
              <a:rPr lang="ko-KR" altLang="en-US" b="1" dirty="0"/>
              <a:t>포레스트 매니아 사건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B5303F-C388-EA17-8338-F06AE3A552A0}"/>
              </a:ext>
            </a:extLst>
          </p:cNvPr>
          <p:cNvSpPr txBox="1"/>
          <p:nvPr/>
        </p:nvSpPr>
        <p:spPr>
          <a:xfrm>
            <a:off x="521957" y="205712"/>
            <a:ext cx="351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소프트웨어 분야 국내 소송 사례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851B1BE-304C-7CA0-1BB9-E1AD5F2A5D38}"/>
              </a:ext>
            </a:extLst>
          </p:cNvPr>
          <p:cNvGrpSpPr/>
          <p:nvPr/>
        </p:nvGrpSpPr>
        <p:grpSpPr>
          <a:xfrm>
            <a:off x="7051412" y="731941"/>
            <a:ext cx="1794671" cy="1062019"/>
            <a:chOff x="7051412" y="958370"/>
            <a:chExt cx="1794671" cy="1062019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C5C91AC4-9C65-CE0B-5886-B9D4F0AE57C1}"/>
                </a:ext>
              </a:extLst>
            </p:cNvPr>
            <p:cNvGrpSpPr/>
            <p:nvPr/>
          </p:nvGrpSpPr>
          <p:grpSpPr>
            <a:xfrm>
              <a:off x="7051412" y="958370"/>
              <a:ext cx="1445269" cy="670731"/>
              <a:chOff x="0" y="0"/>
              <a:chExt cx="1445269" cy="844771"/>
            </a:xfrm>
          </p:grpSpPr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66C02CBF-D125-7A0A-5FC3-D453A9DC5B8A}"/>
                  </a:ext>
                </a:extLst>
              </p:cNvPr>
              <p:cNvSpPr/>
              <p:nvPr/>
            </p:nvSpPr>
            <p:spPr>
              <a:xfrm>
                <a:off x="0" y="0"/>
                <a:ext cx="1445269" cy="844771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lt2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dk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dk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5" name="사각형: 둥근 모서리 4">
                <a:extLst>
                  <a:ext uri="{FF2B5EF4-FFF2-40B4-BE49-F238E27FC236}">
                    <a16:creationId xmlns:a16="http://schemas.microsoft.com/office/drawing/2014/main" id="{6E0D98DF-3908-BE0F-FD6B-89675D2630EE}"/>
                  </a:ext>
                </a:extLst>
              </p:cNvPr>
              <p:cNvSpPr txBox="1"/>
              <p:nvPr/>
            </p:nvSpPr>
            <p:spPr>
              <a:xfrm>
                <a:off x="0" y="0"/>
                <a:ext cx="1445269" cy="56318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28016" tIns="128016" rIns="128016" bIns="68580" numCol="1" spcCol="1270" anchor="t" anchorCtr="0">
                <a:noAutofit/>
              </a:bodyPr>
              <a:lstStyle/>
              <a:p>
                <a:pPr marL="0" lvl="0" indent="0" algn="l" defTabSz="8001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altLang="ko-KR" sz="1800" kern="1200" dirty="0"/>
                  <a:t>1</a:t>
                </a:r>
                <a:r>
                  <a:rPr lang="ko-KR" altLang="en-US" sz="1800" kern="1200" dirty="0"/>
                  <a:t>심</a:t>
                </a: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669B95D-7B26-157E-2FD4-7CF3309A62A9}"/>
                </a:ext>
              </a:extLst>
            </p:cNvPr>
            <p:cNvGrpSpPr/>
            <p:nvPr/>
          </p:nvGrpSpPr>
          <p:grpSpPr>
            <a:xfrm>
              <a:off x="7304284" y="1349658"/>
              <a:ext cx="1541799" cy="670731"/>
              <a:chOff x="252872" y="565328"/>
              <a:chExt cx="1541799" cy="1101600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0DA1770E-A5DF-1346-E79D-921D0B25E231}"/>
                  </a:ext>
                </a:extLst>
              </p:cNvPr>
              <p:cNvSpPr/>
              <p:nvPr/>
            </p:nvSpPr>
            <p:spPr>
              <a:xfrm>
                <a:off x="252872" y="565328"/>
                <a:ext cx="1541799" cy="1101600"/>
              </a:xfrm>
              <a:prstGeom prst="roundRect">
                <a:avLst>
                  <a:gd name="adj" fmla="val 10000"/>
                </a:avLst>
              </a:prstGeom>
            </p:spPr>
            <p:style>
              <a:lnRef idx="2">
                <a:schemeClr val="dk2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2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2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3" name="사각형: 둥근 모서리 6">
                <a:extLst>
                  <a:ext uri="{FF2B5EF4-FFF2-40B4-BE49-F238E27FC236}">
                    <a16:creationId xmlns:a16="http://schemas.microsoft.com/office/drawing/2014/main" id="{9166A144-0EB1-B23F-AD3A-4E065A38E112}"/>
                  </a:ext>
                </a:extLst>
              </p:cNvPr>
              <p:cNvSpPr txBox="1"/>
              <p:nvPr/>
            </p:nvSpPr>
            <p:spPr>
              <a:xfrm>
                <a:off x="285137" y="597593"/>
                <a:ext cx="1477269" cy="103707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78232" tIns="78232" rIns="78232" bIns="78232" numCol="1" spcCol="1270" anchor="t" anchorCtr="0">
                <a:noAutofit/>
              </a:bodyPr>
              <a:lstStyle/>
              <a:p>
                <a:pPr marL="57150" lvl="1" indent="-57150" algn="l" defTabSz="4889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endParaRPr lang="ko-KR" altLang="en-US" sz="1100" kern="1200" dirty="0"/>
              </a:p>
              <a:p>
                <a:pPr marL="57150" lvl="1" indent="-57150" algn="l" defTabSz="4889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ko-KR" altLang="en-US" sz="1100" kern="1200" dirty="0"/>
                  <a:t>저작권 침해 </a:t>
                </a:r>
                <a:r>
                  <a:rPr lang="en-US" altLang="ko-KR" sz="1100" kern="1200" dirty="0"/>
                  <a:t>: </a:t>
                </a:r>
                <a:r>
                  <a:rPr lang="ko-KR" altLang="en-US" sz="1100" kern="1200" dirty="0"/>
                  <a:t>부정</a:t>
                </a:r>
              </a:p>
              <a:p>
                <a:pPr marL="57150" lvl="1" indent="-57150" algn="l" defTabSz="4889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ko-KR" altLang="en-US" sz="1100" kern="1200" dirty="0"/>
                  <a:t>부정경쟁행위 </a:t>
                </a:r>
                <a:r>
                  <a:rPr lang="en-US" altLang="ko-KR" sz="1100" kern="1200" dirty="0"/>
                  <a:t>: </a:t>
                </a:r>
                <a:r>
                  <a:rPr lang="ko-KR" altLang="en-US" sz="1100" kern="1200" dirty="0"/>
                  <a:t>인정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7653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646309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원고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80CEFB-005F-8239-3001-766D2DC1D126}"/>
              </a:ext>
            </a:extLst>
          </p:cNvPr>
          <p:cNvSpPr txBox="1"/>
          <p:nvPr/>
        </p:nvSpPr>
        <p:spPr>
          <a:xfrm>
            <a:off x="521957" y="1216513"/>
            <a:ext cx="4951926" cy="483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ENTR'OUVERT (</a:t>
            </a:r>
            <a:r>
              <a:rPr lang="ko-KR" altLang="en-US" sz="1800" b="1" kern="0" spc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앙트루베르</a:t>
            </a:r>
            <a:r>
              <a:rPr lang="en-US" altLang="ko-KR" sz="18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?)</a:t>
            </a:r>
            <a:endParaRPr lang="en-US" altLang="ko-KR" sz="1400" b="1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72A8F11-E342-9E9B-B95D-C04789904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3883" y="965646"/>
            <a:ext cx="2657475" cy="12287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0DDCF3-4652-AF42-588F-E0B4CEAFB5F7}"/>
              </a:ext>
            </a:extLst>
          </p:cNvPr>
          <p:cNvSpPr txBox="1"/>
          <p:nvPr/>
        </p:nvSpPr>
        <p:spPr>
          <a:xfrm>
            <a:off x="309093" y="2105600"/>
            <a:ext cx="9156879" cy="1369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Entr'Ouvert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는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2002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년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9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월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2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일에 설립되었으며 컴퓨터 서비스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특히 소프트웨어 개발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컨설팅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전문 지식 제공 및 교육관련 사업을 수행함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지난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20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년 동안 프랑스 지자체와 행정 기관에 사용자와의 </a:t>
            </a:r>
            <a:r>
              <a:rPr lang="ko-KR" altLang="en-US" sz="1800" kern="0" spc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비대면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관계 관리를 지원하며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특히 디지털 신원 관리 솔루션을 개발</a:t>
            </a:r>
            <a:r>
              <a:rPr lang="ko-KR" altLang="en-US" kern="0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함</a:t>
            </a:r>
            <a:endParaRPr lang="en-US" altLang="ko-KR" sz="1800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CBC9F0-6339-BF07-AE54-4E3C712AE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43" y="3646551"/>
            <a:ext cx="8238309" cy="28315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2266E4-330F-2AB4-F7FD-4FF00C4E2FA4}"/>
              </a:ext>
            </a:extLst>
          </p:cNvPr>
          <p:cNvSpPr txBox="1"/>
          <p:nvPr/>
        </p:nvSpPr>
        <p:spPr>
          <a:xfrm>
            <a:off x="572447" y="6498467"/>
            <a:ext cx="495192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/>
              <a:t>출처 </a:t>
            </a:r>
            <a:r>
              <a:rPr lang="en-US" altLang="ko-KR" sz="900" dirty="0"/>
              <a:t>: </a:t>
            </a:r>
            <a:r>
              <a:rPr lang="en-US" altLang="ko-KR" sz="900" dirty="0" err="1"/>
              <a:t>Entr’Ouvert</a:t>
            </a:r>
            <a:r>
              <a:rPr lang="en-US" altLang="ko-KR" sz="900" dirty="0"/>
              <a:t> </a:t>
            </a:r>
            <a:r>
              <a:rPr lang="ko-KR" altLang="en-US" sz="900" dirty="0"/>
              <a:t>홈페이지 </a:t>
            </a:r>
            <a:r>
              <a:rPr lang="en-US" altLang="ko-KR" sz="900" dirty="0">
                <a:hlinkClick r:id="rId4"/>
              </a:rPr>
              <a:t>https://www.entrouvert.com/</a:t>
            </a: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4147707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2634032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원고 소프트웨어 </a:t>
            </a:r>
            <a:r>
              <a:rPr lang="en-US" altLang="ko-KR" b="1" dirty="0"/>
              <a:t>: LASSO</a:t>
            </a:r>
            <a:endParaRPr lang="ko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80CEFB-005F-8239-3001-766D2DC1D126}"/>
              </a:ext>
            </a:extLst>
          </p:cNvPr>
          <p:cNvSpPr txBox="1"/>
          <p:nvPr/>
        </p:nvSpPr>
        <p:spPr>
          <a:xfrm>
            <a:off x="521957" y="1185730"/>
            <a:ext cx="8944014" cy="9263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</a:pP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LASSO (Liberty Alliance Single Sign On)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인터넷 사용자가 여러 서비스나 온라인 사이트에 접근할 때 단 한 번만 신원을 인증하면 되도록 하는 단일 인증 시스템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B7E7623-2BB6-DE66-7C59-E9ABCA3BA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57" y="2351471"/>
            <a:ext cx="8944015" cy="410269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3A17CFC-5436-55F1-E16E-BE3690CD83C7}"/>
              </a:ext>
            </a:extLst>
          </p:cNvPr>
          <p:cNvSpPr/>
          <p:nvPr/>
        </p:nvSpPr>
        <p:spPr>
          <a:xfrm>
            <a:off x="2588652" y="4146997"/>
            <a:ext cx="1429555" cy="2962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163C3F-1689-2AEC-01F4-C1683F078E57}"/>
              </a:ext>
            </a:extLst>
          </p:cNvPr>
          <p:cNvSpPr/>
          <p:nvPr/>
        </p:nvSpPr>
        <p:spPr>
          <a:xfrm>
            <a:off x="1089492" y="4292957"/>
            <a:ext cx="1135505" cy="2962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880702-3538-AA0A-F26C-B051A0093E2D}"/>
              </a:ext>
            </a:extLst>
          </p:cNvPr>
          <p:cNvSpPr txBox="1"/>
          <p:nvPr/>
        </p:nvSpPr>
        <p:spPr>
          <a:xfrm>
            <a:off x="521957" y="6461971"/>
            <a:ext cx="495192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/>
              <a:t>출처 </a:t>
            </a:r>
            <a:r>
              <a:rPr lang="en-US" altLang="ko-KR" sz="900" dirty="0"/>
              <a:t>: </a:t>
            </a:r>
            <a:r>
              <a:rPr lang="en-US" altLang="ko-KR" sz="900" dirty="0">
                <a:hlinkClick r:id="rId3"/>
              </a:rPr>
              <a:t>https://lasso.entrouvert.org/</a:t>
            </a:r>
            <a:endParaRPr lang="en-US" altLang="ko-KR" sz="9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EE2304-359C-DFA9-D9E3-096DCAA5E60F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4210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646309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피고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80CEFB-005F-8239-3001-766D2DC1D126}"/>
              </a:ext>
            </a:extLst>
          </p:cNvPr>
          <p:cNvSpPr txBox="1"/>
          <p:nvPr/>
        </p:nvSpPr>
        <p:spPr>
          <a:xfrm>
            <a:off x="521957" y="1129422"/>
            <a:ext cx="4951926" cy="483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Orange (</a:t>
            </a:r>
            <a:r>
              <a:rPr lang="ko-KR" altLang="en-US" sz="18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오렌지</a:t>
            </a:r>
            <a:r>
              <a:rPr lang="en-US" altLang="ko-KR" sz="18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ko-KR" altLang="en-US" sz="1800" b="1" kern="0" spc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오항쥬</a:t>
            </a:r>
            <a:r>
              <a:rPr lang="en-US" altLang="ko-KR" sz="18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)</a:t>
            </a:r>
            <a:endParaRPr lang="en-US" altLang="ko-KR" sz="1400" b="1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0DDCF3-4652-AF42-588F-E0B4CEAFB5F7}"/>
              </a:ext>
            </a:extLst>
          </p:cNvPr>
          <p:cNvSpPr txBox="1"/>
          <p:nvPr/>
        </p:nvSpPr>
        <p:spPr>
          <a:xfrm>
            <a:off x="309093" y="1835035"/>
            <a:ext cx="9156879" cy="44625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기존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France </a:t>
            </a:r>
            <a:r>
              <a:rPr lang="en-US" altLang="ko-KR" sz="1800" kern="0" spc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Télécom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으로 알려진 프랑스의 기업으로서 세계 주요 통신 운영자 중 하나임</a:t>
            </a:r>
            <a:endParaRPr lang="en-US" altLang="ko-KR" sz="1800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이동통신 사업 부문이 오렌지라는 브랜드명을 쓰다가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2013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년에 사명을 오렌지로 변경</a:t>
            </a:r>
            <a:endParaRPr lang="en-US" altLang="ko-KR" sz="1800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Orange Business Services(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이하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'OBS')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는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Orange Applications For Business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의 권리를 </a:t>
            </a:r>
            <a:r>
              <a:rPr lang="ko-KR" altLang="en-US" sz="1800" kern="0" spc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승계받아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기업 고객을 대상으로 정보 기술 서비스를 제공하는 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Orange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의 자회사임</a:t>
            </a:r>
            <a:endParaRPr lang="en-US" altLang="ko-KR" sz="1800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marR="0" indent="-28575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kern="0" dirty="0">
                <a:solidFill>
                  <a:srgbClr val="1F2328"/>
                </a:solidFill>
                <a:latin typeface="Calibri" panose="020F0502020204030204" pitchFamily="34" charset="0"/>
              </a:rPr>
              <a:t>2005</a:t>
            </a:r>
            <a:r>
              <a:rPr lang="ko-KR" altLang="en-US" kern="0" dirty="0">
                <a:solidFill>
                  <a:srgbClr val="1F2328"/>
                </a:solidFill>
                <a:latin typeface="Calibri" panose="020F0502020204030204" pitchFamily="34" charset="0"/>
              </a:rPr>
              <a:t>년 프랑스 전자정부 프로젝트를 수주하여 </a:t>
            </a:r>
            <a:r>
              <a:rPr lang="en-US" altLang="ko-KR" kern="0" dirty="0">
                <a:solidFill>
                  <a:srgbClr val="1F2328"/>
                </a:solidFill>
                <a:latin typeface="Calibri" panose="020F0502020204030204" pitchFamily="34" charset="0"/>
              </a:rPr>
              <a:t>“Mon service Public” </a:t>
            </a:r>
            <a:r>
              <a:rPr lang="ko-KR" altLang="en-US" kern="0" dirty="0">
                <a:solidFill>
                  <a:srgbClr val="1F2328"/>
                </a:solidFill>
                <a:latin typeface="Calibri" panose="020F0502020204030204" pitchFamily="34" charset="0"/>
              </a:rPr>
              <a:t>을 구축하여 </a:t>
            </a:r>
            <a:r>
              <a:rPr lang="en-US" altLang="ko-KR" kern="0" dirty="0">
                <a:solidFill>
                  <a:srgbClr val="1F2328"/>
                </a:solidFill>
                <a:latin typeface="Calibri" panose="020F0502020204030204" pitchFamily="34" charset="0"/>
              </a:rPr>
              <a:t>2016</a:t>
            </a:r>
            <a:r>
              <a:rPr lang="ko-KR" altLang="en-US" kern="0" dirty="0">
                <a:solidFill>
                  <a:srgbClr val="1F2328"/>
                </a:solidFill>
                <a:latin typeface="Calibri" panose="020F0502020204030204" pitchFamily="34" charset="0"/>
              </a:rPr>
              <a:t>년까지 운영함</a:t>
            </a:r>
            <a:endParaRPr lang="en-US" altLang="ko-KR" kern="0" dirty="0">
              <a:solidFill>
                <a:srgbClr val="1F2328"/>
              </a:solidFill>
              <a:latin typeface="Calibri" panose="020F0502020204030204" pitchFamily="34" charset="0"/>
            </a:endParaRPr>
          </a:p>
          <a:p>
            <a:pPr marL="285750" indent="-285750" algn="just" fontAlgn="base" latinLnBrk="1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이 과정에서 </a:t>
            </a:r>
            <a:r>
              <a:rPr lang="en-US" altLang="ko-KR" sz="1800" b="1" u="sng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"</a:t>
            </a:r>
            <a:r>
              <a:rPr lang="en-US" altLang="ko-KR" sz="1800" b="1" u="sng" kern="0" spc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Identité</a:t>
            </a:r>
            <a:r>
              <a:rPr lang="en-US" altLang="ko-KR" sz="1800" b="1" u="sng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Management Platform (IDMP)"</a:t>
            </a:r>
            <a:r>
              <a:rPr lang="ko-KR" altLang="en-US" sz="1800" b="1" u="sng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이라는 소프트웨어 플랫폼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이용하였으며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해당 플랫폼에 </a:t>
            </a:r>
            <a:r>
              <a:rPr lang="en-US" altLang="ko-KR" sz="1800" kern="0" spc="0" dirty="0" err="1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Entr'Ouvert</a:t>
            </a:r>
            <a:r>
              <a:rPr lang="en-US" altLang="ko-KR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사의 </a:t>
            </a:r>
            <a:r>
              <a:rPr lang="en-US" altLang="ko-KR" sz="1800" b="1" u="sng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LASSO </a:t>
            </a:r>
            <a:r>
              <a:rPr lang="ko-KR" altLang="en-US" sz="1800" b="1" u="sng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소프트웨어가 </a:t>
            </a:r>
            <a:r>
              <a:rPr lang="en-US" altLang="ko-KR" sz="1800" b="1" u="sng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GNU GPL Version 2 </a:t>
            </a:r>
            <a:r>
              <a:rPr lang="ko-KR" altLang="en-US" sz="1800" b="1" u="sng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버전으로 포함</a:t>
            </a:r>
            <a:r>
              <a:rPr lang="ko-KR" altLang="en-US" sz="18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되어 있었음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6305B5-FF84-17E5-BE09-78BA8BEC0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2991" y="713261"/>
            <a:ext cx="2822666" cy="9869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F8E947-7D66-827F-9ECC-6C4288B79E8D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6715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1107973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사건개요</a:t>
            </a:r>
          </a:p>
        </p:txBody>
      </p:sp>
      <p:graphicFrame>
        <p:nvGraphicFramePr>
          <p:cNvPr id="8" name="다이어그램 7">
            <a:extLst>
              <a:ext uri="{FF2B5EF4-FFF2-40B4-BE49-F238E27FC236}">
                <a16:creationId xmlns:a16="http://schemas.microsoft.com/office/drawing/2014/main" id="{1FCA0630-AF26-4206-82B8-4407E36917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2626386"/>
              </p:ext>
            </p:extLst>
          </p:nvPr>
        </p:nvGraphicFramePr>
        <p:xfrm>
          <a:off x="527674" y="1880806"/>
          <a:ext cx="8978719" cy="4006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24FC92A-F1EB-D8E7-51DE-B89EC4982AFC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273706-D173-4E00-A417-F8C5D47547A9}"/>
              </a:ext>
            </a:extLst>
          </p:cNvPr>
          <p:cNvSpPr txBox="1"/>
          <p:nvPr/>
        </p:nvSpPr>
        <p:spPr>
          <a:xfrm>
            <a:off x="362990" y="6555851"/>
            <a:ext cx="62298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참고 </a:t>
            </a:r>
            <a:r>
              <a:rPr lang="en-US" altLang="ko-KR" sz="1000" dirty="0"/>
              <a:t>: </a:t>
            </a:r>
            <a:r>
              <a:rPr lang="ko-KR" altLang="en-US" sz="1000" dirty="0"/>
              <a:t>프랑스 대법원 판결문 </a:t>
            </a:r>
            <a:r>
              <a:rPr lang="en-US" altLang="ko-KR" sz="1000" dirty="0">
                <a:hlinkClick r:id="rId7"/>
              </a:rPr>
              <a:t>https://www.courdecassation.fr/decision/65cdbcdf2425a70008258563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324273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1675436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판결 내용 요약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E33FE83B-A0AB-D717-F29F-B61B575DF0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441795"/>
              </p:ext>
            </p:extLst>
          </p:nvPr>
        </p:nvGraphicFramePr>
        <p:xfrm>
          <a:off x="409980" y="1345111"/>
          <a:ext cx="6209761" cy="540952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9398">
                  <a:extLst>
                    <a:ext uri="{9D8B030D-6E8A-4147-A177-3AD203B41FA5}">
                      <a16:colId xmlns:a16="http://schemas.microsoft.com/office/drawing/2014/main" val="777075286"/>
                    </a:ext>
                  </a:extLst>
                </a:gridCol>
                <a:gridCol w="1672211">
                  <a:extLst>
                    <a:ext uri="{9D8B030D-6E8A-4147-A177-3AD203B41FA5}">
                      <a16:colId xmlns:a16="http://schemas.microsoft.com/office/drawing/2014/main" val="2585084815"/>
                    </a:ext>
                  </a:extLst>
                </a:gridCol>
                <a:gridCol w="3868152">
                  <a:extLst>
                    <a:ext uri="{9D8B030D-6E8A-4147-A177-3AD203B41FA5}">
                      <a16:colId xmlns:a16="http://schemas.microsoft.com/office/drawing/2014/main" val="777055781"/>
                    </a:ext>
                  </a:extLst>
                </a:gridCol>
              </a:tblGrid>
              <a:tr h="469573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법원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판결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1832760"/>
                  </a:ext>
                </a:extLst>
              </a:tr>
              <a:tr h="1556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3</a:t>
                      </a:r>
                      <a:r>
                        <a:rPr lang="ko-KR" altLang="en-US" sz="1400" b="1" dirty="0"/>
                        <a:t>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파기법원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(</a:t>
                      </a:r>
                      <a:r>
                        <a:rPr lang="en-US" altLang="ko-KR" sz="1400" dirty="0" err="1"/>
                        <a:t>Cour</a:t>
                      </a:r>
                      <a:r>
                        <a:rPr lang="en-US" altLang="ko-KR" sz="1400" dirty="0"/>
                        <a:t> de Cassation)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2021.? </a:t>
                      </a:r>
                      <a:r>
                        <a:rPr lang="ko-KR" altLang="en-US" sz="1400" dirty="0"/>
                        <a:t>상고 제기</a:t>
                      </a:r>
                      <a:endParaRPr lang="en-US" altLang="ko-KR" sz="1400" dirty="0"/>
                    </a:p>
                    <a:p>
                      <a:pPr algn="l" latinLnBrk="1"/>
                      <a:r>
                        <a:rPr lang="en-US" altLang="ko-KR" sz="1400" dirty="0"/>
                        <a:t>2022.10.05</a:t>
                      </a:r>
                      <a:r>
                        <a:rPr lang="ko-KR" altLang="en-US" sz="1400" dirty="0"/>
                        <a:t> 판결</a:t>
                      </a:r>
                      <a:endParaRPr lang="en-US" altLang="ko-KR" sz="140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1" u="sng" dirty="0"/>
                        <a:t>기생행위로 인한 </a:t>
                      </a:r>
                      <a:r>
                        <a:rPr lang="en-US" altLang="ko-KR" sz="1400" b="1" u="sng" dirty="0"/>
                        <a:t>150,000</a:t>
                      </a:r>
                      <a:r>
                        <a:rPr lang="ko-KR" altLang="en-US" sz="1400" b="1" u="sng" dirty="0"/>
                        <a:t>유로 손해배상</a:t>
                      </a:r>
                      <a:r>
                        <a:rPr lang="ko-KR" altLang="en-US" sz="1400" b="0" dirty="0"/>
                        <a:t> 확정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0" dirty="0"/>
                        <a:t>항소법원으로 </a:t>
                      </a:r>
                      <a:r>
                        <a:rPr lang="ko-KR" altLang="en-US" sz="1400" b="1" dirty="0"/>
                        <a:t>저작권침해 부분  </a:t>
                      </a:r>
                      <a:r>
                        <a:rPr lang="ko-KR" altLang="en-US" sz="1400" b="1" dirty="0" err="1"/>
                        <a:t>파기환송</a:t>
                      </a:r>
                      <a:endParaRPr lang="en-US" altLang="ko-KR" sz="1400" b="1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b="0" dirty="0"/>
                        <a:t>Orange</a:t>
                      </a:r>
                      <a:r>
                        <a:rPr lang="ko-KR" altLang="en-US" sz="1400" b="0" dirty="0"/>
                        <a:t>가 </a:t>
                      </a:r>
                      <a:r>
                        <a:rPr lang="en-US" altLang="ko-KR" sz="1400" b="0" dirty="0" err="1"/>
                        <a:t>Entr'Ouvert</a:t>
                      </a:r>
                      <a:r>
                        <a:rPr lang="ko-KR" altLang="en-US" sz="1400" b="0" dirty="0"/>
                        <a:t>에 소송비용 </a:t>
                      </a:r>
                      <a:r>
                        <a:rPr lang="en-US" altLang="ko-KR" sz="1400" b="0" dirty="0"/>
                        <a:t>5,000</a:t>
                      </a:r>
                      <a:r>
                        <a:rPr lang="ko-KR" altLang="en-US" sz="1400" b="0" dirty="0"/>
                        <a:t>유로 지급</a:t>
                      </a:r>
                      <a:endParaRPr lang="en-US" altLang="ko-KR" sz="1400" b="0" dirty="0"/>
                    </a:p>
                    <a:p>
                      <a:pPr algn="l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2992568"/>
                  </a:ext>
                </a:extLst>
              </a:tr>
              <a:tr h="1556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2</a:t>
                      </a:r>
                      <a:r>
                        <a:rPr lang="ko-KR" altLang="en-US" sz="1400" b="1" dirty="0"/>
                        <a:t>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u="none" dirty="0"/>
                        <a:t>파리 항소법원</a:t>
                      </a:r>
                      <a:br>
                        <a:rPr lang="en-US" altLang="ko-KR" sz="1400" b="0" u="none" dirty="0"/>
                      </a:br>
                      <a:r>
                        <a:rPr lang="en-US" altLang="ko-KR" sz="1400" b="0" u="none" dirty="0"/>
                        <a:t>(</a:t>
                      </a:r>
                      <a:r>
                        <a:rPr lang="fr-FR" altLang="ko-KR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 cour d'appel de Paris)</a:t>
                      </a:r>
                      <a:endParaRPr lang="en-US" altLang="ko-KR" sz="14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0" dirty="0"/>
                        <a:t>2019.09.05. </a:t>
                      </a:r>
                      <a:r>
                        <a:rPr lang="ko-KR" altLang="en-US" sz="1400" b="0" dirty="0"/>
                        <a:t>항소 제기</a:t>
                      </a:r>
                      <a:endParaRPr lang="en-US" altLang="ko-KR" sz="1400" b="0" dirty="0"/>
                    </a:p>
                    <a:p>
                      <a:pPr algn="l" latinLnBrk="1"/>
                      <a:r>
                        <a:rPr lang="en-US" altLang="ko-KR" sz="1400" b="0" dirty="0"/>
                        <a:t>2021.03.19 </a:t>
                      </a:r>
                      <a:r>
                        <a:rPr lang="ko-KR" altLang="en-US" sz="1400" b="0" dirty="0"/>
                        <a:t>판결 </a:t>
                      </a:r>
                      <a:r>
                        <a:rPr lang="en-US" altLang="ko-KR" sz="1400" b="1" dirty="0"/>
                        <a:t>: </a:t>
                      </a:r>
                      <a:r>
                        <a:rPr lang="en-US" altLang="ko-KR" sz="1400" b="1" dirty="0" err="1"/>
                        <a:t>Entr'Ouvert</a:t>
                      </a:r>
                      <a:r>
                        <a:rPr lang="en-US" altLang="ko-KR" sz="1400" b="1" dirty="0"/>
                        <a:t> </a:t>
                      </a:r>
                      <a:r>
                        <a:rPr lang="ko-KR" altLang="en-US" sz="1400" b="1" dirty="0" err="1"/>
                        <a:t>일부승소</a:t>
                      </a:r>
                      <a:r>
                        <a:rPr lang="ko-KR" altLang="en-US" sz="1400" b="1" dirty="0"/>
                        <a:t> </a:t>
                      </a:r>
                      <a:br>
                        <a:rPr lang="en-US" altLang="ko-KR" sz="1400" b="1" dirty="0"/>
                      </a:br>
                      <a:r>
                        <a:rPr lang="en-US" altLang="ko-KR" sz="1400" b="1" dirty="0"/>
                        <a:t> </a:t>
                      </a:r>
                      <a:r>
                        <a:rPr lang="en-US" altLang="ko-KR" sz="1400" b="1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en-US" altLang="ko-KR" sz="1400" b="1" dirty="0"/>
                        <a:t>150,000</a:t>
                      </a:r>
                      <a:r>
                        <a:rPr lang="ko-KR" altLang="en-US" sz="1400" b="1" dirty="0"/>
                        <a:t>유로 배상</a:t>
                      </a:r>
                      <a:endParaRPr lang="en-US" altLang="ko-KR" sz="1400" b="1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1" dirty="0"/>
                        <a:t>저작권침해 불인정</a:t>
                      </a:r>
                      <a:endParaRPr lang="en-US" altLang="ko-KR" sz="1400" b="1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1" dirty="0"/>
                        <a:t>기생행위</a:t>
                      </a:r>
                      <a:r>
                        <a:rPr lang="en-US" altLang="ko-KR" sz="1400" b="1" dirty="0"/>
                        <a:t>(</a:t>
                      </a:r>
                      <a:r>
                        <a:rPr lang="en-US" altLang="ko-KR" sz="1400" b="1" dirty="0" err="1"/>
                        <a:t>Parasitisme</a:t>
                      </a:r>
                      <a:r>
                        <a:rPr lang="en-US" altLang="ko-KR" sz="1400" b="1" dirty="0"/>
                        <a:t>) </a:t>
                      </a:r>
                      <a:r>
                        <a:rPr lang="ko-KR" altLang="en-US" sz="1400" b="1" dirty="0"/>
                        <a:t>인정 </a:t>
                      </a:r>
                      <a:r>
                        <a:rPr lang="en-US" altLang="ko-KR" sz="1400" b="0" dirty="0"/>
                        <a:t>:</a:t>
                      </a:r>
                      <a:r>
                        <a:rPr lang="ko-KR" altLang="en-US" sz="1400" b="0" dirty="0"/>
                        <a:t> </a:t>
                      </a:r>
                      <a:r>
                        <a:rPr lang="en-US" altLang="ko-KR" sz="1400" b="0" dirty="0"/>
                        <a:t>Orange</a:t>
                      </a:r>
                      <a:r>
                        <a:rPr lang="ko-KR" altLang="en-US" sz="1400" b="0" dirty="0"/>
                        <a:t>가 </a:t>
                      </a:r>
                      <a:r>
                        <a:rPr lang="en-US" altLang="ko-KR" sz="1400" b="0" dirty="0" err="1"/>
                        <a:t>Entr'Ouvert</a:t>
                      </a:r>
                      <a:r>
                        <a:rPr lang="ko-KR" altLang="en-US" sz="1400" b="0" dirty="0"/>
                        <a:t>에게 </a:t>
                      </a:r>
                      <a:r>
                        <a:rPr lang="en-US" altLang="ko-KR" sz="1400" b="1" u="sng" dirty="0"/>
                        <a:t>150,000</a:t>
                      </a:r>
                      <a:r>
                        <a:rPr lang="ko-KR" altLang="en-US" sz="1400" b="1" u="sng" dirty="0"/>
                        <a:t>유로 </a:t>
                      </a:r>
                      <a:r>
                        <a:rPr lang="ko-KR" altLang="en-US" sz="1400" b="0" dirty="0"/>
                        <a:t>손해배상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b="0" dirty="0" err="1"/>
                        <a:t>Entr'Ouvert</a:t>
                      </a:r>
                      <a:r>
                        <a:rPr lang="ko-KR" altLang="en-US" sz="1400" b="0" dirty="0"/>
                        <a:t>가 </a:t>
                      </a:r>
                      <a:r>
                        <a:rPr lang="en-US" altLang="ko-KR" sz="1400" b="0" dirty="0"/>
                        <a:t>Orange</a:t>
                      </a:r>
                      <a:r>
                        <a:rPr lang="ko-KR" altLang="en-US" sz="1400" b="0" dirty="0"/>
                        <a:t> 및 </a:t>
                      </a:r>
                      <a:r>
                        <a:rPr lang="en-US" altLang="ko-KR" sz="1400" b="0" dirty="0"/>
                        <a:t>OAB</a:t>
                      </a:r>
                      <a:r>
                        <a:rPr lang="ko-KR" altLang="en-US" sz="1400" b="0" dirty="0"/>
                        <a:t>에 소송비용 </a:t>
                      </a:r>
                      <a:r>
                        <a:rPr lang="en-US" altLang="ko-KR" sz="1400" b="0" dirty="0"/>
                        <a:t>10,000</a:t>
                      </a:r>
                      <a:r>
                        <a:rPr lang="ko-KR" altLang="en-US" sz="1400" b="0" dirty="0"/>
                        <a:t>유로 지급</a:t>
                      </a:r>
                      <a:endParaRPr lang="en-US" altLang="ko-KR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902321"/>
                  </a:ext>
                </a:extLst>
              </a:tr>
              <a:tr h="1556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1</a:t>
                      </a:r>
                      <a:r>
                        <a:rPr lang="ko-KR" altLang="en-US" sz="1400" b="1" dirty="0"/>
                        <a:t>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파리 지방법원</a:t>
                      </a:r>
                      <a:endParaRPr lang="en-US" altLang="ko-KR" sz="14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(tribunal de </a:t>
                      </a:r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grande</a:t>
                      </a:r>
                      <a:r>
                        <a:rPr lang="en-US" altLang="ko-KR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instance de Paris)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2011.04.29. </a:t>
                      </a:r>
                      <a:r>
                        <a:rPr lang="ko-KR" altLang="en-US" sz="1400" dirty="0"/>
                        <a:t>소제기 </a:t>
                      </a:r>
                      <a:endParaRPr lang="en-US" altLang="ko-KR" sz="14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/>
                        <a:t>2019.06.21. </a:t>
                      </a:r>
                      <a:r>
                        <a:rPr lang="ko-KR" altLang="en-US" sz="1400" b="0" dirty="0"/>
                        <a:t>판결 </a:t>
                      </a:r>
                      <a:r>
                        <a:rPr lang="en-US" altLang="ko-KR" sz="1400" b="0" dirty="0"/>
                        <a:t>: </a:t>
                      </a:r>
                      <a:r>
                        <a:rPr lang="en-US" altLang="ko-KR" sz="1400" b="1" dirty="0" err="1"/>
                        <a:t>Entr'Ouvert</a:t>
                      </a:r>
                      <a:r>
                        <a:rPr lang="en-US" altLang="ko-KR" sz="1400" b="1" dirty="0"/>
                        <a:t> </a:t>
                      </a:r>
                      <a:r>
                        <a:rPr lang="ko-KR" altLang="en-US" sz="1400" b="1" dirty="0"/>
                        <a:t>패소</a:t>
                      </a:r>
                      <a:endParaRPr lang="en-US" altLang="ko-KR" sz="1400" b="1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0" dirty="0"/>
                        <a:t>저작권 침해 불인정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0" dirty="0"/>
                        <a:t>기생행위</a:t>
                      </a:r>
                      <a:r>
                        <a:rPr lang="en-US" altLang="ko-KR" sz="1400" b="0" dirty="0"/>
                        <a:t>(</a:t>
                      </a:r>
                      <a:r>
                        <a:rPr lang="en-US" altLang="ko-KR" sz="1400" b="0" dirty="0" err="1"/>
                        <a:t>Parasitisme</a:t>
                      </a:r>
                      <a:r>
                        <a:rPr lang="en-US" altLang="ko-KR" sz="1400" b="0" dirty="0"/>
                        <a:t>) </a:t>
                      </a:r>
                      <a:r>
                        <a:rPr lang="ko-KR" altLang="en-US" sz="1400" b="0" dirty="0"/>
                        <a:t>불인정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b="0" dirty="0" err="1"/>
                        <a:t>Entr'Ouvert</a:t>
                      </a:r>
                      <a:r>
                        <a:rPr lang="ko-KR" altLang="en-US" sz="1400" b="0" dirty="0"/>
                        <a:t>가 </a:t>
                      </a:r>
                      <a:r>
                        <a:rPr lang="en-US" altLang="ko-KR" sz="1400" b="0" dirty="0"/>
                        <a:t>Orange</a:t>
                      </a:r>
                      <a:r>
                        <a:rPr lang="ko-KR" altLang="en-US" sz="1400" b="0" dirty="0"/>
                        <a:t> 및 </a:t>
                      </a:r>
                      <a:r>
                        <a:rPr lang="en-US" altLang="ko-KR" sz="1400" b="0" dirty="0"/>
                        <a:t>OAB</a:t>
                      </a:r>
                      <a:r>
                        <a:rPr lang="ko-KR" altLang="en-US" sz="1400" b="0" dirty="0"/>
                        <a:t>에 소송비용 </a:t>
                      </a:r>
                      <a:r>
                        <a:rPr lang="en-US" altLang="ko-KR" sz="1400" b="0" dirty="0"/>
                        <a:t>7,000</a:t>
                      </a:r>
                      <a:r>
                        <a:rPr lang="ko-KR" altLang="en-US" sz="1400" b="0" dirty="0"/>
                        <a:t>유로 지급</a:t>
                      </a:r>
                      <a:endParaRPr lang="en-US" altLang="ko-KR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372205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7F78253-C1E3-0BB7-CEA9-DB82734964F4}"/>
              </a:ext>
            </a:extLst>
          </p:cNvPr>
          <p:cNvSpPr txBox="1"/>
          <p:nvPr/>
        </p:nvSpPr>
        <p:spPr>
          <a:xfrm>
            <a:off x="6884430" y="1783412"/>
            <a:ext cx="2611590" cy="584763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 err="1"/>
              <a:t>파기환송</a:t>
            </a:r>
            <a:r>
              <a:rPr lang="ko-KR" altLang="en-US" b="1" dirty="0"/>
              <a:t> </a:t>
            </a:r>
            <a:br>
              <a:rPr lang="en-US" altLang="ko-KR" b="1" dirty="0"/>
            </a:br>
            <a:r>
              <a:rPr lang="en-US" altLang="ko-KR" sz="1400" dirty="0"/>
              <a:t>(</a:t>
            </a:r>
            <a:r>
              <a:rPr lang="ko-KR" altLang="en-US" sz="1400" dirty="0"/>
              <a:t>저작권 침해 관련 판결 내용만</a:t>
            </a:r>
            <a:r>
              <a:rPr lang="en-US" altLang="ko-KR" sz="1400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5CA3B3-BE1F-D900-7624-E27700870573}"/>
              </a:ext>
            </a:extLst>
          </p:cNvPr>
          <p:cNvSpPr txBox="1"/>
          <p:nvPr/>
        </p:nvSpPr>
        <p:spPr>
          <a:xfrm>
            <a:off x="362990" y="6555851"/>
            <a:ext cx="62298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참고 </a:t>
            </a:r>
            <a:r>
              <a:rPr lang="en-US" altLang="ko-KR" sz="1000" dirty="0"/>
              <a:t>: </a:t>
            </a:r>
            <a:r>
              <a:rPr lang="ko-KR" altLang="en-US" sz="1000" dirty="0"/>
              <a:t>프랑스 대법원 판결문 </a:t>
            </a:r>
            <a:r>
              <a:rPr lang="en-US" altLang="ko-KR" sz="1000" dirty="0">
                <a:hlinkClick r:id="rId2"/>
              </a:rPr>
              <a:t>https://www.courdecassation.fr/decision/65cdbcdf2425a70008258563</a:t>
            </a:r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B76B9E-72CF-0512-FD62-7DB52AE019BC}"/>
              </a:ext>
            </a:extLst>
          </p:cNvPr>
          <p:cNvSpPr txBox="1"/>
          <p:nvPr/>
        </p:nvSpPr>
        <p:spPr>
          <a:xfrm>
            <a:off x="6619741" y="3404793"/>
            <a:ext cx="2970810" cy="738664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l" latinLnBrk="1"/>
            <a:r>
              <a:rPr lang="en-US" altLang="ko-KR" sz="1400" b="0" dirty="0"/>
              <a:t>2022.10.19. </a:t>
            </a:r>
            <a:r>
              <a:rPr lang="ko-KR" altLang="en-US" sz="1400" b="0" dirty="0" err="1"/>
              <a:t>파기환송심</a:t>
            </a:r>
            <a:r>
              <a:rPr lang="ko-KR" altLang="en-US" sz="1400" b="0" dirty="0"/>
              <a:t> 접수</a:t>
            </a:r>
            <a:endParaRPr lang="en-US" altLang="ko-KR" sz="1400" b="0" dirty="0"/>
          </a:p>
          <a:p>
            <a:pPr algn="l" latinLnBrk="1"/>
            <a:r>
              <a:rPr lang="en-US" altLang="ko-KR" sz="1400" b="0" dirty="0"/>
              <a:t>2024.02.14 </a:t>
            </a:r>
            <a:r>
              <a:rPr lang="ko-KR" altLang="en-US" sz="1400" b="0" dirty="0"/>
              <a:t>판결 </a:t>
            </a:r>
            <a:r>
              <a:rPr lang="en-US" altLang="ko-KR" sz="1400" b="0" dirty="0"/>
              <a:t>: </a:t>
            </a:r>
            <a:r>
              <a:rPr lang="en-US" altLang="ko-KR" sz="1400" b="1" dirty="0" err="1"/>
              <a:t>Entr'Ouvert</a:t>
            </a:r>
            <a:r>
              <a:rPr lang="en-US" altLang="ko-KR" sz="1400" b="1" dirty="0"/>
              <a:t> </a:t>
            </a:r>
            <a:r>
              <a:rPr lang="ko-KR" altLang="en-US" sz="1400" b="1" dirty="0" err="1"/>
              <a:t>일부승소</a:t>
            </a:r>
            <a:r>
              <a:rPr lang="ko-KR" altLang="en-US" sz="1400" b="1" dirty="0"/>
              <a:t> </a:t>
            </a:r>
            <a:r>
              <a:rPr lang="en-US" altLang="ko-KR" sz="1400" b="1" dirty="0">
                <a:sym typeface="Wingdings" panose="05000000000000000000" pitchFamily="2" charset="2"/>
              </a:rPr>
              <a:t> </a:t>
            </a:r>
            <a:r>
              <a:rPr lang="en-US" altLang="ko-KR" sz="1400" b="1" dirty="0"/>
              <a:t>860,000</a:t>
            </a:r>
            <a:r>
              <a:rPr lang="ko-KR" altLang="en-US" sz="1400" b="1" dirty="0"/>
              <a:t>유로 배상</a:t>
            </a:r>
            <a:endParaRPr lang="en-US" altLang="ko-KR" sz="1400" b="1" dirty="0"/>
          </a:p>
        </p:txBody>
      </p:sp>
      <p:sp>
        <p:nvSpPr>
          <p:cNvPr id="17" name="화살표: 굽음 16">
            <a:extLst>
              <a:ext uri="{FF2B5EF4-FFF2-40B4-BE49-F238E27FC236}">
                <a16:creationId xmlns:a16="http://schemas.microsoft.com/office/drawing/2014/main" id="{FD8C34DD-7E77-C509-541D-BCE6D729693C}"/>
              </a:ext>
            </a:extLst>
          </p:cNvPr>
          <p:cNvSpPr/>
          <p:nvPr/>
        </p:nvSpPr>
        <p:spPr>
          <a:xfrm rot="5400000">
            <a:off x="6712182" y="2248840"/>
            <a:ext cx="1010494" cy="1249164"/>
          </a:xfrm>
          <a:prstGeom prst="bentArrow">
            <a:avLst>
              <a:gd name="adj1" fmla="val 14286"/>
              <a:gd name="adj2" fmla="val 17262"/>
              <a:gd name="adj3" fmla="val 20238"/>
              <a:gd name="adj4" fmla="val 4375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C97CA8-8544-CA5A-BD5B-4FEA12B4BF26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657245-C536-CCFC-5D7B-79B5D7911C91}"/>
              </a:ext>
            </a:extLst>
          </p:cNvPr>
          <p:cNvSpPr txBox="1"/>
          <p:nvPr/>
        </p:nvSpPr>
        <p:spPr>
          <a:xfrm>
            <a:off x="6753498" y="4266431"/>
            <a:ext cx="2742522" cy="80021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800" b="1" dirty="0">
                <a:sym typeface="Wingdings" panose="05000000000000000000" pitchFamily="2" charset="2"/>
              </a:rPr>
              <a:t> </a:t>
            </a:r>
            <a:r>
              <a:rPr lang="ko-KR" altLang="en-US" sz="1800" b="1" dirty="0">
                <a:sym typeface="Wingdings" panose="05000000000000000000" pitchFamily="2" charset="2"/>
              </a:rPr>
              <a:t>총 </a:t>
            </a:r>
            <a:r>
              <a:rPr lang="en-US" altLang="ko-KR" sz="1800" b="1" dirty="0">
                <a:sym typeface="Wingdings" panose="05000000000000000000" pitchFamily="2" charset="2"/>
              </a:rPr>
              <a:t>101</a:t>
            </a:r>
            <a:r>
              <a:rPr lang="ko-KR" altLang="en-US" sz="1800" b="1" dirty="0">
                <a:sym typeface="Wingdings" panose="05000000000000000000" pitchFamily="2" charset="2"/>
              </a:rPr>
              <a:t>만유로</a:t>
            </a:r>
            <a:r>
              <a:rPr lang="en-US" altLang="ko-KR" sz="1800" b="1" dirty="0">
                <a:sym typeface="Wingdings" panose="05000000000000000000" pitchFamily="2" charset="2"/>
              </a:rPr>
              <a:t>(</a:t>
            </a:r>
            <a:r>
              <a:rPr lang="ko-KR" altLang="en-US" sz="1800" b="1" dirty="0">
                <a:sym typeface="Wingdings" panose="05000000000000000000" pitchFamily="2" charset="2"/>
              </a:rPr>
              <a:t>약 </a:t>
            </a:r>
            <a:r>
              <a:rPr lang="en-US" altLang="ko-KR" sz="1800" b="1" dirty="0">
                <a:sym typeface="Wingdings" panose="05000000000000000000" pitchFamily="2" charset="2"/>
              </a:rPr>
              <a:t>15</a:t>
            </a:r>
            <a:r>
              <a:rPr lang="ko-KR" altLang="en-US" sz="1800" b="1" dirty="0">
                <a:sym typeface="Wingdings" panose="05000000000000000000" pitchFamily="2" charset="2"/>
              </a:rPr>
              <a:t>억원</a:t>
            </a:r>
            <a:r>
              <a:rPr lang="en-US" altLang="ko-KR" sz="1800" b="1">
                <a:sym typeface="Wingdings" panose="05000000000000000000" pitchFamily="2" charset="2"/>
              </a:rPr>
              <a:t>)</a:t>
            </a:r>
            <a:br>
              <a:rPr lang="en-US" altLang="ko-KR" sz="1800" b="1" dirty="0"/>
            </a:br>
            <a:r>
              <a:rPr lang="en-US" altLang="ko-KR" sz="1400" dirty="0"/>
              <a:t>- </a:t>
            </a:r>
            <a:r>
              <a:rPr lang="ko-KR" altLang="en-US" sz="1400" dirty="0"/>
              <a:t>기존 </a:t>
            </a:r>
            <a:r>
              <a:rPr lang="en-US" altLang="ko-KR" sz="1400" dirty="0"/>
              <a:t>2</a:t>
            </a:r>
            <a:r>
              <a:rPr lang="ko-KR" altLang="en-US" sz="1400" dirty="0"/>
              <a:t>심 </a:t>
            </a:r>
            <a:r>
              <a:rPr lang="en-US" altLang="ko-KR" sz="1400" dirty="0"/>
              <a:t>: 15</a:t>
            </a:r>
            <a:r>
              <a:rPr lang="ko-KR" altLang="en-US" sz="1400" dirty="0"/>
              <a:t>만 유로</a:t>
            </a:r>
            <a:endParaRPr lang="en-US" altLang="ko-KR" sz="1400" dirty="0"/>
          </a:p>
          <a:p>
            <a:r>
              <a:rPr lang="en-US" altLang="ko-KR" sz="1400" dirty="0"/>
              <a:t>- </a:t>
            </a:r>
            <a:r>
              <a:rPr lang="ko-KR" altLang="en-US" sz="1400" dirty="0" err="1"/>
              <a:t>파기환송</a:t>
            </a:r>
            <a:r>
              <a:rPr lang="en-US" altLang="ko-KR" sz="1400" dirty="0"/>
              <a:t>2</a:t>
            </a:r>
            <a:r>
              <a:rPr lang="ko-KR" altLang="en-US" sz="1400" dirty="0"/>
              <a:t>심 </a:t>
            </a:r>
            <a:r>
              <a:rPr lang="en-US" altLang="ko-KR" sz="1400" dirty="0"/>
              <a:t>: 86</a:t>
            </a:r>
            <a:r>
              <a:rPr lang="ko-KR" altLang="en-US" sz="1400" dirty="0"/>
              <a:t>만유로</a:t>
            </a:r>
          </a:p>
        </p:txBody>
      </p:sp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55D7B5D3-80AF-027F-9216-F69206263801}"/>
              </a:ext>
            </a:extLst>
          </p:cNvPr>
          <p:cNvSpPr/>
          <p:nvPr/>
        </p:nvSpPr>
        <p:spPr>
          <a:xfrm rot="5400000">
            <a:off x="6510515" y="4497621"/>
            <a:ext cx="325315" cy="160651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DE0D0BFA-DCF7-A09B-C438-CB3322BE62AD}"/>
              </a:ext>
            </a:extLst>
          </p:cNvPr>
          <p:cNvSpPr/>
          <p:nvPr/>
        </p:nvSpPr>
        <p:spPr>
          <a:xfrm rot="10800000">
            <a:off x="7962100" y="4098659"/>
            <a:ext cx="325315" cy="167772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202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2367934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 err="1"/>
              <a:t>파기환송심</a:t>
            </a:r>
            <a:r>
              <a:rPr lang="ko-KR" altLang="en-US" b="1" dirty="0"/>
              <a:t> 판결 내용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E33FE83B-A0AB-D717-F29F-B61B575DF0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527983"/>
              </p:ext>
            </p:extLst>
          </p:nvPr>
        </p:nvGraphicFramePr>
        <p:xfrm>
          <a:off x="409980" y="1345111"/>
          <a:ext cx="7994432" cy="491965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9398">
                  <a:extLst>
                    <a:ext uri="{9D8B030D-6E8A-4147-A177-3AD203B41FA5}">
                      <a16:colId xmlns:a16="http://schemas.microsoft.com/office/drawing/2014/main" val="777075286"/>
                    </a:ext>
                  </a:extLst>
                </a:gridCol>
                <a:gridCol w="1672211">
                  <a:extLst>
                    <a:ext uri="{9D8B030D-6E8A-4147-A177-3AD203B41FA5}">
                      <a16:colId xmlns:a16="http://schemas.microsoft.com/office/drawing/2014/main" val="2585084815"/>
                    </a:ext>
                  </a:extLst>
                </a:gridCol>
                <a:gridCol w="5652823">
                  <a:extLst>
                    <a:ext uri="{9D8B030D-6E8A-4147-A177-3AD203B41FA5}">
                      <a16:colId xmlns:a16="http://schemas.microsoft.com/office/drawing/2014/main" val="777055781"/>
                    </a:ext>
                  </a:extLst>
                </a:gridCol>
              </a:tblGrid>
              <a:tr h="469573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법원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판결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1832760"/>
                  </a:ext>
                </a:extLst>
              </a:tr>
              <a:tr h="3906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3</a:t>
                      </a:r>
                      <a:r>
                        <a:rPr lang="ko-KR" altLang="en-US" sz="1400" b="1" dirty="0"/>
                        <a:t>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파기법원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(</a:t>
                      </a:r>
                      <a:r>
                        <a:rPr lang="en-US" altLang="ko-KR" sz="1400" dirty="0" err="1"/>
                        <a:t>Cour</a:t>
                      </a:r>
                      <a:r>
                        <a:rPr lang="en-US" altLang="ko-KR" sz="1400" dirty="0"/>
                        <a:t> de Cassation)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/>
                        <a:t>2021.? </a:t>
                      </a:r>
                      <a:r>
                        <a:rPr lang="ko-KR" altLang="en-US" sz="1400" dirty="0"/>
                        <a:t>상고 제기</a:t>
                      </a:r>
                      <a:endParaRPr lang="en-US" altLang="ko-KR" sz="1400" dirty="0"/>
                    </a:p>
                    <a:p>
                      <a:pPr algn="l" latinLnBrk="1"/>
                      <a:r>
                        <a:rPr lang="en-US" altLang="ko-KR" sz="1400" dirty="0"/>
                        <a:t>2022.10.05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파기환송</a:t>
                      </a:r>
                      <a:endParaRPr lang="en-US" altLang="ko-K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2992568"/>
                  </a:ext>
                </a:extLst>
              </a:tr>
              <a:tr h="38917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err="1"/>
                        <a:t>파기환송심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u="none" dirty="0"/>
                        <a:t>파리 항소법원</a:t>
                      </a:r>
                      <a:endParaRPr lang="en-US" altLang="ko-KR" sz="1400" b="0" u="none" dirty="0"/>
                    </a:p>
                    <a:p>
                      <a:pPr algn="ctr" latinLnBrk="1"/>
                      <a:r>
                        <a:rPr lang="en-US" altLang="ko-KR" sz="1400" b="0" u="none" dirty="0"/>
                        <a:t>(</a:t>
                      </a:r>
                      <a:r>
                        <a:rPr lang="fr-FR" altLang="ko-KR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 cour d'appel de Paris)</a:t>
                      </a:r>
                      <a:endParaRPr lang="en-US" altLang="ko-KR" sz="14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1" dirty="0"/>
                        <a:t>[</a:t>
                      </a:r>
                      <a:r>
                        <a:rPr lang="en-US" altLang="ko-KR" sz="1400" b="1" dirty="0" err="1"/>
                        <a:t>Entr'Ouvert</a:t>
                      </a:r>
                      <a:r>
                        <a:rPr lang="en-US" altLang="ko-KR" sz="1400" b="1" dirty="0"/>
                        <a:t> </a:t>
                      </a:r>
                      <a:r>
                        <a:rPr lang="ko-KR" altLang="en-US" sz="1400" b="1" dirty="0"/>
                        <a:t>항소취지 및 이유</a:t>
                      </a:r>
                      <a:r>
                        <a:rPr lang="en-US" altLang="ko-KR" sz="1400" b="1" dirty="0"/>
                        <a:t>]</a:t>
                      </a:r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b="0" dirty="0"/>
                        <a:t>Orange</a:t>
                      </a:r>
                      <a:r>
                        <a:rPr lang="ko-KR" altLang="en-US" sz="1400" b="0" dirty="0"/>
                        <a:t>는 판매중인 </a:t>
                      </a:r>
                      <a:r>
                        <a:rPr lang="en-US" altLang="ko-KR" sz="1400" b="0" dirty="0"/>
                        <a:t>IDMP </a:t>
                      </a:r>
                      <a:r>
                        <a:rPr lang="ko-KR" altLang="en-US" sz="1400" b="0" dirty="0"/>
                        <a:t>소프트웨어에 </a:t>
                      </a:r>
                      <a:r>
                        <a:rPr lang="en-US" altLang="ko-KR" sz="1400" b="0" dirty="0"/>
                        <a:t>LASSO </a:t>
                      </a:r>
                      <a:r>
                        <a:rPr lang="ko-KR" altLang="en-US" sz="1400" b="0" dirty="0"/>
                        <a:t>소프트웨어를 통합</a:t>
                      </a:r>
                      <a:r>
                        <a:rPr lang="en-US" altLang="ko-KR" sz="1400" b="0" dirty="0"/>
                        <a:t>/</a:t>
                      </a:r>
                      <a:r>
                        <a:rPr lang="ko-KR" altLang="en-US" sz="1400" b="0" dirty="0" err="1"/>
                        <a:t>캡슐하였지만</a:t>
                      </a:r>
                      <a:r>
                        <a:rPr lang="ko-KR" altLang="en-US" sz="1400" b="0" dirty="0"/>
                        <a:t> </a:t>
                      </a:r>
                      <a:r>
                        <a:rPr lang="en-US" altLang="ko-KR" sz="1400" b="0" dirty="0"/>
                        <a:t>GPL</a:t>
                      </a:r>
                      <a:r>
                        <a:rPr lang="ko-KR" altLang="en-US" sz="1400" b="0" dirty="0" err="1"/>
                        <a:t>리이선스</a:t>
                      </a:r>
                      <a:r>
                        <a:rPr lang="ko-KR" altLang="en-US" sz="1400" b="0" dirty="0"/>
                        <a:t> 의무 </a:t>
                      </a:r>
                      <a:r>
                        <a:rPr lang="ko-KR" altLang="en-US" sz="1400" b="0" dirty="0" err="1"/>
                        <a:t>미준수함</a:t>
                      </a:r>
                      <a:br>
                        <a:rPr lang="en-US" altLang="ko-KR" sz="1400" b="0" dirty="0"/>
                      </a:br>
                      <a:r>
                        <a:rPr lang="en-US" altLang="ko-KR" sz="1400" b="0" dirty="0">
                          <a:sym typeface="Wingdings" panose="05000000000000000000" pitchFamily="2" charset="2"/>
                        </a:rPr>
                        <a:t> </a:t>
                      </a:r>
                      <a:r>
                        <a:rPr lang="ko-KR" altLang="en-US" sz="1400" b="0" dirty="0">
                          <a:sym typeface="Wingdings" panose="05000000000000000000" pitchFamily="2" charset="2"/>
                        </a:rPr>
                        <a:t>저작권 침해 등으로 </a:t>
                      </a:r>
                      <a:r>
                        <a:rPr lang="ko-KR" altLang="en-US" sz="1400" b="1" u="sng" dirty="0">
                          <a:sym typeface="Wingdings" panose="05000000000000000000" pitchFamily="2" charset="2"/>
                        </a:rPr>
                        <a:t>총 </a:t>
                      </a:r>
                      <a:r>
                        <a:rPr lang="en-US" altLang="ko-KR" sz="1400" b="1" u="sng" dirty="0">
                          <a:sym typeface="Wingdings" panose="05000000000000000000" pitchFamily="2" charset="2"/>
                        </a:rPr>
                        <a:t>410</a:t>
                      </a:r>
                      <a:r>
                        <a:rPr lang="ko-KR" altLang="en-US" sz="1400" b="1" u="sng" dirty="0">
                          <a:sym typeface="Wingdings" panose="05000000000000000000" pitchFamily="2" charset="2"/>
                        </a:rPr>
                        <a:t>만유로 </a:t>
                      </a:r>
                      <a:r>
                        <a:rPr lang="ko-KR" altLang="en-US" sz="1400" b="0" dirty="0">
                          <a:sym typeface="Wingdings" panose="05000000000000000000" pitchFamily="2" charset="2"/>
                        </a:rPr>
                        <a:t>손해배상 청구</a:t>
                      </a:r>
                      <a:br>
                        <a:rPr lang="en-US" altLang="ko-KR" sz="1400" b="0" dirty="0">
                          <a:sym typeface="Wingdings" panose="05000000000000000000" pitchFamily="2" charset="2"/>
                        </a:rPr>
                      </a:br>
                      <a:r>
                        <a:rPr lang="en-US" altLang="ko-KR" sz="1400" b="0" dirty="0">
                          <a:sym typeface="Wingdings" panose="05000000000000000000" pitchFamily="2" charset="2"/>
                        </a:rPr>
                        <a:t>      </a:t>
                      </a:r>
                      <a:r>
                        <a:rPr lang="ko-KR" altLang="en-US" sz="1400" dirty="0"/>
                        <a:t>재산손해 </a:t>
                      </a:r>
                      <a:r>
                        <a:rPr lang="en-US" altLang="ko-KR" sz="1400" dirty="0"/>
                        <a:t>300</a:t>
                      </a:r>
                      <a:r>
                        <a:rPr lang="ko-KR" altLang="en-US" sz="1400" dirty="0"/>
                        <a:t>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b="0" dirty="0"/>
                        <a:t>정신손해</a:t>
                      </a:r>
                      <a:r>
                        <a:rPr lang="en-US" altLang="ko-KR" sz="1400" b="0" dirty="0"/>
                        <a:t> 50</a:t>
                      </a:r>
                      <a:r>
                        <a:rPr lang="ko-KR" altLang="en-US" sz="1400" b="0" dirty="0"/>
                        <a:t>만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dirty="0"/>
                        <a:t>부당이득 </a:t>
                      </a:r>
                      <a:r>
                        <a:rPr lang="en-US" altLang="ko-KR" sz="1400" dirty="0"/>
                        <a:t>: 50</a:t>
                      </a:r>
                      <a:r>
                        <a:rPr lang="ko-KR" altLang="en-US" sz="1400" dirty="0"/>
                        <a:t>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소송비용 </a:t>
                      </a:r>
                      <a:r>
                        <a:rPr lang="en-US" altLang="ko-KR" sz="1400" dirty="0"/>
                        <a:t>: 10</a:t>
                      </a:r>
                      <a:r>
                        <a:rPr lang="ko-KR" altLang="en-US" sz="1400" dirty="0"/>
                        <a:t>만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400" b="0" dirty="0"/>
                    </a:p>
                    <a:p>
                      <a:pPr algn="l" latinLnBrk="1"/>
                      <a:r>
                        <a:rPr lang="en-US" altLang="ko-KR" sz="1400" b="1" dirty="0"/>
                        <a:t>[Orange </a:t>
                      </a:r>
                      <a:r>
                        <a:rPr lang="ko-KR" altLang="en-US" sz="1400" b="1" dirty="0"/>
                        <a:t>항소취지 및 이유</a:t>
                      </a:r>
                      <a:r>
                        <a:rPr lang="en-US" altLang="ko-KR" sz="1400" b="1" dirty="0"/>
                        <a:t>]</a:t>
                      </a:r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b="0" dirty="0"/>
                        <a:t>LASSO</a:t>
                      </a:r>
                      <a:r>
                        <a:rPr lang="ko-KR" altLang="en-US" sz="1400" b="0" dirty="0"/>
                        <a:t>소프트웨어는 </a:t>
                      </a:r>
                      <a:r>
                        <a:rPr lang="ko-KR" altLang="en-US" sz="1400" b="1" u="sng" dirty="0"/>
                        <a:t>저작권이 인정되지 않음</a:t>
                      </a:r>
                      <a:endParaRPr lang="en-US" altLang="ko-KR" sz="1400" b="1" u="sng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b="0" dirty="0"/>
                        <a:t>Orange</a:t>
                      </a:r>
                      <a:r>
                        <a:rPr lang="ko-KR" altLang="en-US" sz="1400" b="0" dirty="0"/>
                        <a:t>가 </a:t>
                      </a:r>
                      <a:r>
                        <a:rPr lang="en-US" altLang="ko-KR" sz="1400" b="0" dirty="0"/>
                        <a:t>GPL2 </a:t>
                      </a:r>
                      <a:r>
                        <a:rPr lang="ko-KR" altLang="en-US" sz="1400" b="0" dirty="0"/>
                        <a:t>라이선스를 위반한 </a:t>
                      </a:r>
                      <a:r>
                        <a:rPr lang="ko-KR" altLang="en-US" sz="1400" b="1" u="sng" dirty="0"/>
                        <a:t>증거가 부족</a:t>
                      </a:r>
                      <a:r>
                        <a:rPr lang="ko-KR" altLang="en-US" sz="1400" b="0" dirty="0"/>
                        <a:t>하므로 원고의 청구는 기각해야 함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0" dirty="0"/>
                        <a:t>소송비용은 원고가 부담해야 함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1400" b="0" dirty="0"/>
                    </a:p>
                    <a:p>
                      <a:pPr algn="l" latinLnBrk="1"/>
                      <a:r>
                        <a:rPr lang="en-US" altLang="ko-KR" sz="1400" b="1" dirty="0"/>
                        <a:t>2024.02.14 </a:t>
                      </a:r>
                      <a:r>
                        <a:rPr lang="ko-KR" altLang="en-US" sz="1400" b="1" dirty="0"/>
                        <a:t>판결 </a:t>
                      </a:r>
                      <a:r>
                        <a:rPr lang="en-US" altLang="ko-KR" sz="1400" b="1" dirty="0"/>
                        <a:t>: </a:t>
                      </a:r>
                      <a:r>
                        <a:rPr lang="en-US" altLang="ko-KR" sz="1400" b="1" dirty="0" err="1"/>
                        <a:t>Entr'Ouvert</a:t>
                      </a:r>
                      <a:r>
                        <a:rPr lang="en-US" altLang="ko-KR" sz="1400" b="1" dirty="0"/>
                        <a:t> </a:t>
                      </a:r>
                      <a:r>
                        <a:rPr lang="ko-KR" altLang="en-US" sz="1400" b="1" dirty="0" err="1"/>
                        <a:t>일부승소</a:t>
                      </a:r>
                      <a:r>
                        <a:rPr lang="ko-KR" altLang="en-US" sz="1400" b="1" dirty="0"/>
                        <a:t> </a:t>
                      </a:r>
                      <a:r>
                        <a:rPr lang="en-US" altLang="ko-KR" sz="1400" b="0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sz="1400" b="1" u="sng" dirty="0"/>
                        <a:t>총 </a:t>
                      </a:r>
                      <a:r>
                        <a:rPr lang="en-US" altLang="ko-KR" sz="1400" b="1" u="sng" dirty="0"/>
                        <a:t>86</a:t>
                      </a:r>
                      <a:r>
                        <a:rPr lang="ko-KR" altLang="en-US" sz="1400" b="1" u="sng" dirty="0"/>
                        <a:t>만유로 </a:t>
                      </a:r>
                      <a:r>
                        <a:rPr lang="ko-KR" altLang="en-US" sz="1400" b="0" dirty="0"/>
                        <a:t>배상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/>
                        <a:t>저작권 침해 인정</a:t>
                      </a:r>
                      <a:endParaRPr lang="en-US" altLang="ko-KR" sz="140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/>
                        <a:t>재산적 손해 </a:t>
                      </a:r>
                      <a:r>
                        <a:rPr lang="en-US" altLang="ko-KR" sz="1400" dirty="0"/>
                        <a:t>: 500,000</a:t>
                      </a:r>
                      <a:r>
                        <a:rPr lang="ko-KR" altLang="en-US" sz="1400" dirty="0"/>
                        <a:t>유로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0" dirty="0"/>
                        <a:t>정신적 손해 </a:t>
                      </a:r>
                      <a:r>
                        <a:rPr lang="en-US" altLang="ko-KR" sz="1400" b="0" dirty="0"/>
                        <a:t>: 150,000</a:t>
                      </a:r>
                      <a:r>
                        <a:rPr lang="ko-KR" altLang="en-US" sz="1400" b="0" dirty="0"/>
                        <a:t>유로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dirty="0"/>
                        <a:t>부당이득 </a:t>
                      </a:r>
                      <a:r>
                        <a:rPr lang="en-US" altLang="ko-KR" sz="1400" dirty="0"/>
                        <a:t>: 150,000</a:t>
                      </a:r>
                      <a:r>
                        <a:rPr lang="ko-KR" altLang="en-US" sz="1400" dirty="0"/>
                        <a:t>유로</a:t>
                      </a:r>
                      <a:endParaRPr lang="en-US" altLang="ko-KR" sz="1400" b="0" dirty="0"/>
                    </a:p>
                    <a:p>
                      <a:pPr marL="174625" marR="0" lvl="0" indent="-111125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400" b="0" dirty="0"/>
                        <a:t>소송비용 </a:t>
                      </a:r>
                      <a:r>
                        <a:rPr lang="en-US" altLang="ko-KR" sz="1400" b="0" dirty="0"/>
                        <a:t>: 60,000</a:t>
                      </a:r>
                      <a:r>
                        <a:rPr lang="ko-KR" altLang="en-US" sz="1400" b="0" dirty="0"/>
                        <a:t>유로 지급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90232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5E5CA3B3-BE1F-D900-7624-E27700870573}"/>
              </a:ext>
            </a:extLst>
          </p:cNvPr>
          <p:cNvSpPr txBox="1"/>
          <p:nvPr/>
        </p:nvSpPr>
        <p:spPr>
          <a:xfrm>
            <a:off x="362990" y="6555851"/>
            <a:ext cx="62298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참고 </a:t>
            </a:r>
            <a:r>
              <a:rPr lang="en-US" altLang="ko-KR" sz="1000" dirty="0"/>
              <a:t>: </a:t>
            </a:r>
            <a:r>
              <a:rPr lang="ko-KR" altLang="en-US" sz="1000" dirty="0"/>
              <a:t>프랑스 대법원 판결문 </a:t>
            </a:r>
            <a:r>
              <a:rPr lang="en-US" altLang="ko-KR" sz="1000" dirty="0">
                <a:hlinkClick r:id="rId2"/>
              </a:rPr>
              <a:t>https://www.courdecassation.fr/decision/65cdbcdf2425a70008258563</a:t>
            </a:r>
            <a:endParaRPr lang="en-US" altLang="ko-KR" sz="1000" dirty="0"/>
          </a:p>
        </p:txBody>
      </p:sp>
      <p:sp>
        <p:nvSpPr>
          <p:cNvPr id="3" name="화살표: 왼쪽으로 구부러짐 2">
            <a:extLst>
              <a:ext uri="{FF2B5EF4-FFF2-40B4-BE49-F238E27FC236}">
                <a16:creationId xmlns:a16="http://schemas.microsoft.com/office/drawing/2014/main" id="{FB7E2577-CA17-23A9-C7A2-4F741B26D68F}"/>
              </a:ext>
            </a:extLst>
          </p:cNvPr>
          <p:cNvSpPr/>
          <p:nvPr/>
        </p:nvSpPr>
        <p:spPr>
          <a:xfrm>
            <a:off x="8404412" y="1923197"/>
            <a:ext cx="546601" cy="1761689"/>
          </a:xfrm>
          <a:prstGeom prst="curvedLeftArrow">
            <a:avLst>
              <a:gd name="adj1" fmla="val 25000"/>
              <a:gd name="adj2" fmla="val 70095"/>
              <a:gd name="adj3" fmla="val 39761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19F5BF-9F04-EE2E-4AD8-5AF2D91021E3}"/>
              </a:ext>
            </a:extLst>
          </p:cNvPr>
          <p:cNvSpPr txBox="1"/>
          <p:nvPr/>
        </p:nvSpPr>
        <p:spPr>
          <a:xfrm>
            <a:off x="8985425" y="2619382"/>
            <a:ext cx="646309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파기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F046E9-E530-3FB7-C514-EDECF324CCBA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383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7406172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 err="1"/>
              <a:t>파기환송심</a:t>
            </a:r>
            <a:r>
              <a:rPr lang="ko-KR" altLang="en-US" b="1" dirty="0"/>
              <a:t> 판결 상세 내용 </a:t>
            </a:r>
            <a:r>
              <a:rPr lang="en-US" altLang="ko-KR" b="1" dirty="0"/>
              <a:t>: LASSO</a:t>
            </a:r>
            <a:r>
              <a:rPr lang="ko-KR" altLang="en-US" b="1" dirty="0"/>
              <a:t>의 저작물성 관련 </a:t>
            </a:r>
            <a:r>
              <a:rPr lang="en-US" altLang="ko-KR" b="1" dirty="0">
                <a:sym typeface="Wingdings" panose="05000000000000000000" pitchFamily="2" charset="2"/>
              </a:rPr>
              <a:t> </a:t>
            </a:r>
            <a:r>
              <a:rPr lang="ko-KR" altLang="en-US" b="1" dirty="0">
                <a:sym typeface="Wingdings" panose="05000000000000000000" pitchFamily="2" charset="2"/>
              </a:rPr>
              <a:t>저작물로 인정됨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10EDF-2353-B4C6-F876-01F9520D2CE5}"/>
              </a:ext>
            </a:extLst>
          </p:cNvPr>
          <p:cNvSpPr txBox="1"/>
          <p:nvPr/>
        </p:nvSpPr>
        <p:spPr>
          <a:xfrm>
            <a:off x="521956" y="1474783"/>
            <a:ext cx="897406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en-US" altLang="ko-KR" sz="1600" b="1" dirty="0"/>
              <a:t>[Orange </a:t>
            </a:r>
            <a:r>
              <a:rPr lang="ko-KR" altLang="en-US" sz="1600" b="1" dirty="0"/>
              <a:t>주장</a:t>
            </a:r>
            <a:r>
              <a:rPr lang="en-US" altLang="ko-KR" sz="1600" b="1" dirty="0"/>
              <a:t>]</a:t>
            </a: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0" dirty="0"/>
              <a:t>LASSO </a:t>
            </a:r>
            <a:r>
              <a:rPr lang="ko-KR" altLang="en-US" sz="1600" b="0" dirty="0"/>
              <a:t>소프트웨어는 대부분 기존 </a:t>
            </a:r>
            <a:r>
              <a:rPr lang="en-US" altLang="ko-KR" sz="1600" b="1" u="sng" dirty="0"/>
              <a:t>SAML </a:t>
            </a:r>
            <a:r>
              <a:rPr lang="ko-KR" altLang="en-US" sz="1600" b="1" u="sng" dirty="0"/>
              <a:t>소프트웨어와 유사하여 독창성이 없음</a:t>
            </a:r>
            <a:endParaRPr lang="en-US" altLang="ko-KR" sz="1600" b="1" u="sng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dirty="0" err="1"/>
              <a:t>Entre’Ouvert</a:t>
            </a:r>
            <a:r>
              <a:rPr lang="ko-KR" altLang="en-US" sz="1600" dirty="0"/>
              <a:t>는 </a:t>
            </a:r>
            <a:r>
              <a:rPr lang="en-US" altLang="ko-KR" sz="1600" dirty="0"/>
              <a:t>LASSO</a:t>
            </a:r>
            <a:r>
              <a:rPr lang="ko-KR" altLang="en-US" sz="1600" dirty="0"/>
              <a:t>의 별도의 </a:t>
            </a:r>
            <a:r>
              <a:rPr lang="ko-KR" altLang="en-US" sz="1600" b="0" dirty="0"/>
              <a:t>독창성을 입증하지 못했으므로 저작물성이 인정되지 않음을 주장</a:t>
            </a: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l" latinLnBrk="1"/>
            <a:r>
              <a:rPr lang="en-US" altLang="ko-KR" sz="1600" b="1" dirty="0"/>
              <a:t>[</a:t>
            </a:r>
            <a:r>
              <a:rPr lang="en-US" altLang="ko-KR" sz="1600" b="1" dirty="0" err="1"/>
              <a:t>Entr’Ouvert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반박</a:t>
            </a:r>
            <a:r>
              <a:rPr lang="en-US" altLang="ko-KR" sz="1600" b="1" dirty="0"/>
              <a:t>]</a:t>
            </a: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0" dirty="0"/>
              <a:t>LASSO</a:t>
            </a:r>
            <a:r>
              <a:rPr lang="ko-KR" altLang="en-US" sz="1600" b="0" dirty="0"/>
              <a:t>가 </a:t>
            </a:r>
            <a:r>
              <a:rPr lang="en-US" altLang="ko-KR" sz="1600" b="0" dirty="0"/>
              <a:t>C </a:t>
            </a:r>
            <a:r>
              <a:rPr lang="ko-KR" altLang="en-US" sz="1600" b="0" dirty="0"/>
              <a:t>컴퓨터 언어로 작성되고 </a:t>
            </a:r>
            <a:r>
              <a:rPr lang="en-US" altLang="ko-KR" sz="1600" b="1" dirty="0"/>
              <a:t>591,260</a:t>
            </a:r>
            <a:r>
              <a:rPr lang="ko-KR" altLang="en-US" sz="1600" b="1" dirty="0"/>
              <a:t>줄</a:t>
            </a:r>
            <a:r>
              <a:rPr lang="ko-KR" altLang="en-US" sz="1600" b="0" dirty="0"/>
              <a:t>의 코드로 구성된 신원 관리 소프트웨어이며 개발자가 </a:t>
            </a:r>
            <a:r>
              <a:rPr lang="en-US" altLang="ko-KR" sz="1600" b="1" dirty="0"/>
              <a:t>13</a:t>
            </a:r>
            <a:r>
              <a:rPr lang="ko-KR" altLang="en-US" sz="1600" b="1" dirty="0"/>
              <a:t>년 이상 작성</a:t>
            </a:r>
            <a:r>
              <a:rPr lang="ko-KR" altLang="en-US" sz="1600" b="0" dirty="0"/>
              <a:t>하여 시스템 고유 인증</a:t>
            </a:r>
            <a:r>
              <a:rPr lang="en-US" altLang="ko-KR" sz="1600" b="0" dirty="0"/>
              <a:t>(Single Sign On-SSO)</a:t>
            </a:r>
            <a:r>
              <a:rPr lang="ko-KR" altLang="en-US" sz="1600" b="0" dirty="0"/>
              <a:t>을 구현함</a:t>
            </a: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b="0" dirty="0"/>
              <a:t>인터넷 사용자는 여러 온라인 서비스나 사이트에 액세스하기 위해 한 번만 로그인하면 되므로 많은 온라인 서비스 개수 만큼 로그인 하지 않아도 되므로 </a:t>
            </a:r>
            <a:r>
              <a:rPr lang="ko-KR" altLang="en-US" sz="1600" b="1" dirty="0"/>
              <a:t>편리함</a:t>
            </a:r>
            <a:endParaRPr lang="en-US" altLang="ko-KR" sz="1600" b="1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LASSO</a:t>
            </a:r>
            <a:r>
              <a:rPr lang="ko-KR" altLang="en-US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가 자동적이고 제한적인 논리의 단순한 구현이나 단순한 표준 구현을 훨씬 뛰어넘어 독창적이게 만드는 </a:t>
            </a:r>
            <a:r>
              <a:rPr lang="ko-KR" altLang="en-US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여러 가지 창의적이고 임의적인 선택의 결과</a:t>
            </a:r>
            <a:r>
              <a:rPr lang="ko-KR" altLang="en-US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임</a:t>
            </a:r>
            <a:endParaRPr lang="en-US" altLang="ko-KR" sz="1600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LASSO </a:t>
            </a:r>
            <a:r>
              <a:rPr lang="ko-KR" altLang="en-US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소프트웨어가 </a:t>
            </a:r>
            <a:r>
              <a:rPr lang="ko-KR" altLang="en-US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대부분의 </a:t>
            </a:r>
            <a:r>
              <a:rPr lang="en-US" altLang="ko-KR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SAML </a:t>
            </a:r>
            <a:r>
              <a:rPr lang="ko-KR" altLang="en-US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소프트웨어와 다르기 때문</a:t>
            </a:r>
            <a:r>
              <a:rPr lang="ko-KR" altLang="en-US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에 작성자의 개성이 스며들어 있으며</a:t>
            </a:r>
            <a:r>
              <a:rPr lang="en-US" altLang="ko-KR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ko-KR" altLang="en-US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특히 </a:t>
            </a:r>
            <a:r>
              <a:rPr lang="en-US" altLang="ko-KR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SAML </a:t>
            </a:r>
            <a:r>
              <a:rPr lang="ko-KR" altLang="en-US" sz="1600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표준의 복잡한 개념 대부분에서 벗어나 통합 작업을 단순화함</a:t>
            </a:r>
            <a:endParaRPr lang="en-US" altLang="ko-KR" sz="1600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kern="0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LASSO</a:t>
            </a:r>
            <a:r>
              <a:rPr lang="ko-KR" altLang="en-US" sz="1600" kern="0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는 </a:t>
            </a:r>
            <a:r>
              <a:rPr lang="ko-KR" altLang="en-US" sz="1600" b="1" u="sng" kern="0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상당한 노력으로 개발되었고 독창성 있는 부분이 많기 때문</a:t>
            </a:r>
            <a:r>
              <a:rPr lang="ko-KR" altLang="en-US" sz="1600" kern="0" dirty="0">
                <a:solidFill>
                  <a:srgbClr val="1F2328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에 저작물 인정됨을 주장</a:t>
            </a:r>
            <a:endParaRPr lang="en-US" altLang="ko-KR" sz="1600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kern="0" dirty="0">
              <a:solidFill>
                <a:srgbClr val="1F2328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6350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[</a:t>
            </a:r>
            <a:r>
              <a:rPr lang="ko-KR" altLang="en-US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법원 판단</a:t>
            </a:r>
            <a:r>
              <a:rPr lang="en-US" altLang="ko-KR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]</a:t>
            </a: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b="0" dirty="0"/>
              <a:t>법원은 </a:t>
            </a:r>
            <a:r>
              <a:rPr lang="en-US" altLang="ko-KR" sz="1600" b="0" dirty="0"/>
              <a:t>LASSO </a:t>
            </a:r>
            <a:r>
              <a:rPr lang="ko-KR" altLang="en-US" sz="1600" b="0" dirty="0"/>
              <a:t>소프트웨어가 </a:t>
            </a:r>
            <a:r>
              <a:rPr lang="ko-KR" altLang="en-US" sz="1600" b="1" u="sng" dirty="0"/>
              <a:t>구성</a:t>
            </a:r>
            <a:r>
              <a:rPr lang="en-US" altLang="ko-KR" sz="1600" b="1" u="sng" dirty="0"/>
              <a:t>, </a:t>
            </a:r>
            <a:r>
              <a:rPr lang="ko-KR" altLang="en-US" sz="1600" b="1" u="sng" dirty="0"/>
              <a:t>아키텍처 및 표현에 있어 독창적</a:t>
            </a:r>
            <a:r>
              <a:rPr lang="ko-KR" altLang="en-US" sz="1600" b="0" dirty="0"/>
              <a:t>이며 이는 </a:t>
            </a:r>
            <a:r>
              <a:rPr lang="ko-KR" altLang="en-US" sz="1600" b="1" u="sng" dirty="0"/>
              <a:t>창의적인 선택의 결과임이 입증</a:t>
            </a:r>
            <a:r>
              <a:rPr lang="ko-KR" altLang="en-US" sz="1600" b="0" dirty="0"/>
              <a:t>되었다고 판단함</a:t>
            </a:r>
            <a:endParaRPr lang="en-US" altLang="ko-KR" sz="160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0" dirty="0"/>
              <a:t>LASSO </a:t>
            </a:r>
            <a:r>
              <a:rPr lang="ko-KR" altLang="en-US" sz="1600" b="0" dirty="0"/>
              <a:t>소프트웨어는 자동적이고 제한적인 논리의 </a:t>
            </a:r>
            <a:r>
              <a:rPr lang="en-US" altLang="ko-KR" sz="1600" b="0" dirty="0"/>
              <a:t>SAML </a:t>
            </a:r>
            <a:r>
              <a:rPr lang="ko-KR" altLang="en-US" sz="1600" b="0" dirty="0"/>
              <a:t>표준을 단순히 구현한 것을 넘어</a:t>
            </a:r>
            <a:r>
              <a:rPr lang="en-US" altLang="ko-KR" sz="1600" b="0" dirty="0"/>
              <a:t>,</a:t>
            </a:r>
            <a:r>
              <a:rPr lang="ko-KR" altLang="en-US" sz="1600" b="0" dirty="0"/>
              <a:t> </a:t>
            </a:r>
            <a:r>
              <a:rPr lang="ko-KR" altLang="en-US" sz="1600" b="1" u="sng" dirty="0"/>
              <a:t>임의적으로 개발된 부분이 다수 존재하기 때문에 저작권 보호</a:t>
            </a:r>
            <a:r>
              <a:rPr lang="ko-KR" altLang="en-US" sz="1600" b="0" dirty="0"/>
              <a:t>를 받을 수 있음</a:t>
            </a:r>
            <a:endParaRPr lang="en-US" altLang="ko-KR" sz="1600"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B8C914-31D9-6AF3-A728-C83722E7217D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D0D4BC-217E-B004-CA0B-5B897B3B51EA}"/>
              </a:ext>
            </a:extLst>
          </p:cNvPr>
          <p:cNvSpPr txBox="1"/>
          <p:nvPr/>
        </p:nvSpPr>
        <p:spPr>
          <a:xfrm>
            <a:off x="3676143" y="6529177"/>
            <a:ext cx="62298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참고 </a:t>
            </a:r>
            <a:r>
              <a:rPr lang="en-US" altLang="ko-KR" sz="1000" dirty="0"/>
              <a:t>: </a:t>
            </a:r>
            <a:r>
              <a:rPr lang="ko-KR" altLang="en-US" sz="1000" dirty="0"/>
              <a:t>프랑스 대법원 판결문 </a:t>
            </a:r>
            <a:r>
              <a:rPr lang="en-US" altLang="ko-KR" sz="1000" dirty="0">
                <a:hlinkClick r:id="rId2"/>
              </a:rPr>
              <a:t>https://www.courdecassation.fr/decision/65cdbcdf2425a70008258563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126774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C782417-9D8E-1356-25CD-5084DF360BB7}"/>
              </a:ext>
            </a:extLst>
          </p:cNvPr>
          <p:cNvSpPr txBox="1"/>
          <p:nvPr/>
        </p:nvSpPr>
        <p:spPr>
          <a:xfrm>
            <a:off x="5147702" y="1938073"/>
            <a:ext cx="4450323" cy="1851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ko-KR" altLang="en-US" sz="2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목차</a:t>
            </a:r>
            <a:endParaRPr lang="ko-KR" altLang="en-US" sz="240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D2222A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180975">
              <a:lnSpc>
                <a:spcPct val="120000"/>
              </a:lnSpc>
              <a:spcAft>
                <a:spcPts val="600"/>
              </a:spcAft>
            </a:pPr>
            <a:r>
              <a:rPr lang="ko-KR" altLang="en-US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지식재산권 개요</a:t>
            </a:r>
            <a:endParaRPr lang="en-US" altLang="ko-KR" sz="140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80975">
              <a:lnSpc>
                <a:spcPct val="120000"/>
              </a:lnSpc>
              <a:spcAft>
                <a:spcPts val="600"/>
              </a:spcAft>
            </a:pPr>
            <a:r>
              <a:rPr lang="ko-KR" altLang="en-US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오픈소스 라이선스 관련 리스크</a:t>
            </a:r>
            <a:endParaRPr lang="en-US" altLang="ko-KR" sz="140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80975">
              <a:lnSpc>
                <a:spcPct val="120000"/>
              </a:lnSpc>
              <a:spcAft>
                <a:spcPts val="600"/>
              </a:spcAft>
            </a:pPr>
            <a:r>
              <a:rPr lang="ko-KR" altLang="en-US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소프트웨어 분야 국내 소송사례</a:t>
            </a:r>
            <a:endParaRPr lang="en-US" altLang="ko-KR" sz="140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  <a:p>
            <a:pPr marL="180975">
              <a:lnSpc>
                <a:spcPct val="120000"/>
              </a:lnSpc>
              <a:spcAft>
                <a:spcPts val="600"/>
              </a:spcAft>
            </a:pPr>
            <a:r>
              <a:rPr lang="en-US" altLang="ko-KR" sz="14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Entr'Ouvert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 v. ORANGE </a:t>
            </a:r>
            <a:r>
              <a:rPr lang="ko-KR" altLang="en-US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</a:rPr>
              <a:t>프랑스 소송사례</a:t>
            </a:r>
          </a:p>
        </p:txBody>
      </p:sp>
    </p:spTree>
    <p:extLst>
      <p:ext uri="{BB962C8B-B14F-4D97-AF65-F5344CB8AC3E}">
        <p14:creationId xmlns:p14="http://schemas.microsoft.com/office/powerpoint/2010/main" val="1444873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2315035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소스코드의 저작물성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10EDF-2353-B4C6-F876-01F9520D2CE5}"/>
              </a:ext>
            </a:extLst>
          </p:cNvPr>
          <p:cNvSpPr txBox="1"/>
          <p:nvPr/>
        </p:nvSpPr>
        <p:spPr>
          <a:xfrm>
            <a:off x="504539" y="1698351"/>
            <a:ext cx="2926638" cy="41549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1100" b="0" i="0" dirty="0"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i="0" dirty="0">
              <a:solidFill>
                <a:srgbClr val="010101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main(){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temp; </a:t>
            </a:r>
            <a:r>
              <a:rPr lang="ko-KR" altLang="en-US" sz="11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 </a:t>
            </a:r>
            <a:endParaRPr lang="ko-KR" altLang="en-US" sz="1100" b="0" i="0" dirty="0">
              <a:solidFill>
                <a:srgbClr val="010101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ko-KR" altLang="en-US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ko-KR" altLang="en-US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i;j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    temp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[j];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temp;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}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i="0" dirty="0" err="1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"%d "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B8C914-31D9-6AF3-A728-C83722E7217D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660D17-3AD0-9E59-97E8-145B5D19818A}"/>
              </a:ext>
            </a:extLst>
          </p:cNvPr>
          <p:cNvSpPr txBox="1"/>
          <p:nvPr/>
        </p:nvSpPr>
        <p:spPr>
          <a:xfrm>
            <a:off x="3462327" y="1698351"/>
            <a:ext cx="2926638" cy="41549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1100" b="0" i="0" dirty="0"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i="0" dirty="0">
              <a:solidFill>
                <a:srgbClr val="010101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main(){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temp_SK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ko-KR" altLang="en-US" sz="11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 </a:t>
            </a:r>
            <a:endParaRPr lang="ko-KR" altLang="en-US" sz="1100" b="0" i="0" dirty="0">
              <a:solidFill>
                <a:srgbClr val="010101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ko-KR" altLang="en-US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ko-KR" altLang="en-US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i_SK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;i_SK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;i_SK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i;j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temp_SK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[j];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temp_SK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}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i="0" dirty="0" err="1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"%d "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3E88DA-6B7E-A488-BFFA-CD3725E04F88}"/>
              </a:ext>
            </a:extLst>
          </p:cNvPr>
          <p:cNvSpPr txBox="1"/>
          <p:nvPr/>
        </p:nvSpPr>
        <p:spPr>
          <a:xfrm>
            <a:off x="6420115" y="1698351"/>
            <a:ext cx="2926638" cy="432426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altLang="ko-KR" sz="1100" b="0" i="0" dirty="0"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stdio.h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i="0" dirty="0">
              <a:solidFill>
                <a:srgbClr val="010101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altLang="ko-KR" sz="11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ko-KR" altLang="en-US" sz="11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완전 빠른 </a:t>
            </a:r>
            <a:r>
              <a:rPr lang="ko-KR" altLang="en-US" sz="1100" b="0" i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버블정렬</a:t>
            </a:r>
            <a:r>
              <a:rPr lang="en-US" altLang="ko-KR" sz="1100" dirty="0">
                <a:solidFill>
                  <a:srgbClr val="999999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1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세상에서 </a:t>
            </a:r>
            <a:r>
              <a:rPr lang="ko-KR" altLang="en-US" sz="1100" b="0" i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제일빠름</a:t>
            </a:r>
            <a:endParaRPr lang="en-US" altLang="ko-KR" sz="1100" b="0" i="0" dirty="0">
              <a:solidFill>
                <a:srgbClr val="066DE2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main(){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12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temp; </a:t>
            </a:r>
            <a:r>
              <a:rPr lang="ko-KR" altLang="en-US" sz="1100" b="0" i="0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 </a:t>
            </a:r>
            <a:endParaRPr lang="ko-KR" altLang="en-US" sz="1100" b="0" i="0" dirty="0">
              <a:solidFill>
                <a:srgbClr val="010101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ko-KR" altLang="en-US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ko-KR" altLang="en-US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i;j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]){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    temp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[j];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   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[j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temp;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    }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}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}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;i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++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100" b="0" i="0" dirty="0" err="1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printf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i="0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"%d "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100" b="0" i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100" b="0" i="0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100" b="0" i="0" dirty="0">
                <a:solidFill>
                  <a:srgbClr val="0099CC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altLang="ko-KR" sz="1100" b="0" i="0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722DA8-793F-7AE4-9F4D-41343CE45759}"/>
              </a:ext>
            </a:extLst>
          </p:cNvPr>
          <p:cNvSpPr txBox="1"/>
          <p:nvPr/>
        </p:nvSpPr>
        <p:spPr>
          <a:xfrm>
            <a:off x="409980" y="1372186"/>
            <a:ext cx="29266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[</a:t>
            </a:r>
            <a:r>
              <a:rPr lang="ko-KR" altLang="en-US" sz="1400" b="1" dirty="0" err="1"/>
              <a:t>버블정렬</a:t>
            </a:r>
            <a:r>
              <a:rPr lang="ko-KR" altLang="en-US" sz="1400" b="1" dirty="0"/>
              <a:t> 소스코드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기본</a:t>
            </a:r>
            <a:r>
              <a:rPr lang="en-US" altLang="ko-KR" sz="1400" b="1" dirty="0"/>
              <a:t>)]</a:t>
            </a:r>
            <a:endParaRPr lang="ko-KR" altLang="en-US" sz="1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D7F67D-6AB4-19E2-7105-A664C2021C54}"/>
              </a:ext>
            </a:extLst>
          </p:cNvPr>
          <p:cNvSpPr txBox="1"/>
          <p:nvPr/>
        </p:nvSpPr>
        <p:spPr>
          <a:xfrm>
            <a:off x="3397581" y="1381380"/>
            <a:ext cx="29266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[</a:t>
            </a:r>
            <a:r>
              <a:rPr lang="ko-KR" altLang="en-US" sz="1400" b="1" dirty="0" err="1"/>
              <a:t>버블정렬</a:t>
            </a:r>
            <a:r>
              <a:rPr lang="ko-KR" altLang="en-US" sz="1400" b="1" dirty="0"/>
              <a:t> 소스코드</a:t>
            </a:r>
            <a:r>
              <a:rPr lang="en-US" altLang="ko-KR" sz="1400" b="1" dirty="0"/>
              <a:t>(</a:t>
            </a:r>
            <a:r>
              <a:rPr lang="ko-KR" altLang="en-US" sz="1400" b="1" dirty="0" err="1"/>
              <a:t>변수명</a:t>
            </a:r>
            <a:r>
              <a:rPr lang="ko-KR" altLang="en-US" sz="1400" b="1" dirty="0"/>
              <a:t> 변경</a:t>
            </a:r>
            <a:r>
              <a:rPr lang="en-US" altLang="ko-KR" sz="1400" b="1" dirty="0"/>
              <a:t>)]</a:t>
            </a:r>
            <a:endParaRPr lang="ko-KR" altLang="en-US" sz="1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1739E7-6D47-5BDF-AD50-2614AAEAD815}"/>
              </a:ext>
            </a:extLst>
          </p:cNvPr>
          <p:cNvSpPr txBox="1"/>
          <p:nvPr/>
        </p:nvSpPr>
        <p:spPr>
          <a:xfrm>
            <a:off x="6367764" y="1372185"/>
            <a:ext cx="29266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/>
              <a:t>[</a:t>
            </a:r>
            <a:r>
              <a:rPr lang="ko-KR" altLang="en-US" sz="1400" b="1" dirty="0" err="1"/>
              <a:t>버블정렬</a:t>
            </a:r>
            <a:r>
              <a:rPr lang="ko-KR" altLang="en-US" sz="1400" b="1" dirty="0"/>
              <a:t> 소스코드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주석 추가</a:t>
            </a:r>
            <a:r>
              <a:rPr lang="en-US" altLang="ko-KR" sz="1400" b="1" dirty="0"/>
              <a:t>)]</a:t>
            </a:r>
            <a:endParaRPr lang="ko-KR" altLang="en-US" sz="1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0F450C2-1E85-0F80-F04A-6E8C8B1CCFE1}"/>
              </a:ext>
            </a:extLst>
          </p:cNvPr>
          <p:cNvSpPr txBox="1"/>
          <p:nvPr/>
        </p:nvSpPr>
        <p:spPr>
          <a:xfrm>
            <a:off x="466584" y="6105298"/>
            <a:ext cx="29266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>
                <a:sym typeface="Wingdings" panose="05000000000000000000" pitchFamily="2" charset="2"/>
              </a:rPr>
              <a:t> </a:t>
            </a:r>
            <a:r>
              <a:rPr lang="ko-KR" altLang="en-US" sz="1400" b="1" dirty="0"/>
              <a:t>저작물성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낮음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AC303D-F6FB-9F05-3EC9-45678B071D6C}"/>
              </a:ext>
            </a:extLst>
          </p:cNvPr>
          <p:cNvSpPr txBox="1"/>
          <p:nvPr/>
        </p:nvSpPr>
        <p:spPr>
          <a:xfrm>
            <a:off x="3454185" y="6114492"/>
            <a:ext cx="29266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>
                <a:sym typeface="Wingdings" panose="05000000000000000000" pitchFamily="2" charset="2"/>
              </a:rPr>
              <a:t> </a:t>
            </a:r>
            <a:r>
              <a:rPr lang="ko-KR" altLang="en-US" sz="1400" b="1" dirty="0"/>
              <a:t>저작물성 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중간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423692-55A3-F80D-EAB8-D781A70C6759}"/>
              </a:ext>
            </a:extLst>
          </p:cNvPr>
          <p:cNvSpPr txBox="1"/>
          <p:nvPr/>
        </p:nvSpPr>
        <p:spPr>
          <a:xfrm>
            <a:off x="6424368" y="6105297"/>
            <a:ext cx="29266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b="1" dirty="0">
                <a:sym typeface="Wingdings" panose="05000000000000000000" pitchFamily="2" charset="2"/>
              </a:rPr>
              <a:t> </a:t>
            </a:r>
            <a:r>
              <a:rPr lang="ko-KR" altLang="en-US" sz="1400" b="1" dirty="0"/>
              <a:t>저작물성 </a:t>
            </a:r>
            <a:r>
              <a:rPr lang="en-US" altLang="ko-KR" sz="1400" b="1" dirty="0"/>
              <a:t>:</a:t>
            </a:r>
            <a:r>
              <a:rPr lang="ko-KR" altLang="en-US" sz="1400" b="1" dirty="0"/>
              <a:t> 높음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86F520F-F48D-0CE8-7183-AED24AFA3935}"/>
              </a:ext>
            </a:extLst>
          </p:cNvPr>
          <p:cNvSpPr txBox="1"/>
          <p:nvPr/>
        </p:nvSpPr>
        <p:spPr>
          <a:xfrm>
            <a:off x="466584" y="5848494"/>
            <a:ext cx="495517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/>
              <a:t>출처 </a:t>
            </a:r>
            <a:r>
              <a:rPr lang="en-US" altLang="ko-KR" sz="900" dirty="0"/>
              <a:t>: minimin2 </a:t>
            </a:r>
            <a:r>
              <a:rPr lang="ko-KR" altLang="en-US" sz="900" dirty="0"/>
              <a:t>티스토리  </a:t>
            </a:r>
            <a:r>
              <a:rPr lang="en-US" altLang="ko-KR" sz="900" dirty="0"/>
              <a:t>https://minimin2.tistory.com/4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740646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B8C914-31D9-6AF3-A728-C83722E7217D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7C0B4E-13EE-D6E3-4C61-17EDDFF71D50}"/>
              </a:ext>
            </a:extLst>
          </p:cNvPr>
          <p:cNvSpPr txBox="1"/>
          <p:nvPr/>
        </p:nvSpPr>
        <p:spPr>
          <a:xfrm>
            <a:off x="191589" y="702941"/>
            <a:ext cx="9596845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 dirty="0"/>
              <a:t>[</a:t>
            </a:r>
            <a:r>
              <a:rPr lang="ko-KR" altLang="en-US" sz="1600" b="1" dirty="0"/>
              <a:t>참고 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서울고등법원 2019. 7. 18. 선고 2016나8574 판결</a:t>
            </a:r>
            <a:r>
              <a:rPr lang="en-US" altLang="ko-KR" sz="1600" b="1" dirty="0"/>
              <a:t>]</a:t>
            </a:r>
            <a:endParaRPr lang="ko-KR" altLang="en-US" sz="1600" b="1" dirty="0"/>
          </a:p>
          <a:p>
            <a:endParaRPr lang="en-US" altLang="ko-KR" sz="1600" dirty="0"/>
          </a:p>
          <a:p>
            <a:r>
              <a:rPr lang="ko-KR" altLang="en-US" sz="1600" b="1" dirty="0"/>
              <a:t>4. 침해금지청구에 대한 판단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ko-KR" altLang="en-US" sz="1600" b="1" dirty="0"/>
              <a:t>가. 이 사건 소스코드가 </a:t>
            </a:r>
            <a:r>
              <a:rPr lang="ko-KR" altLang="en-US" sz="1600" b="1" dirty="0" err="1"/>
              <a:t>저작물로서의</a:t>
            </a:r>
            <a:r>
              <a:rPr lang="ko-KR" altLang="en-US" sz="1600" b="1" dirty="0"/>
              <a:t> 창작성을 구비하고 있는지 여부</a:t>
            </a:r>
            <a:endParaRPr lang="en-US" altLang="ko-KR" sz="1600" b="1" dirty="0"/>
          </a:p>
          <a:p>
            <a:endParaRPr lang="en-US" altLang="ko-KR" sz="1600" b="1" dirty="0"/>
          </a:p>
          <a:p>
            <a:pPr marL="342900" indent="-342900">
              <a:buAutoNum type="arabicParenR"/>
            </a:pPr>
            <a:r>
              <a:rPr lang="ko-KR" altLang="en-US" sz="1400" b="1" u="sng" dirty="0"/>
              <a:t>컴퓨터프로그램의 소스코드</a:t>
            </a:r>
            <a:r>
              <a:rPr lang="ko-KR" altLang="en-US" sz="1400" dirty="0"/>
              <a:t>는 컴퓨터프로그램의 특정 기능을 수행하기 위한 논리(</a:t>
            </a:r>
            <a:r>
              <a:rPr lang="ko-KR" altLang="en-US" sz="1400" b="1" u="sng" dirty="0"/>
              <a:t>알고리즘)에 기한 일련의 </a:t>
            </a:r>
            <a:r>
              <a:rPr lang="ko-KR" altLang="en-US" sz="1400" b="1" u="sng" dirty="0" err="1"/>
              <a:t>지시·명령의</a:t>
            </a:r>
            <a:r>
              <a:rPr lang="ko-KR" altLang="en-US" sz="1400" b="1" u="sng" dirty="0"/>
              <a:t> 조합</a:t>
            </a:r>
            <a:r>
              <a:rPr lang="ko-KR" altLang="en-US" sz="1400" dirty="0"/>
              <a:t>을 인간이 이해하는 언어로 기록한 것이다. 위 논리를 구현하기 위한 소스코드는, 아무리 기능적 저작물로서 해당 분야에서의 일반적 표현방법, 규격 또는 용도나 기능 자체 등에 의하여 일반적인 어문저작물에 비해 </a:t>
            </a:r>
            <a:r>
              <a:rPr lang="ko-KR" altLang="en-US" sz="1400" b="1" u="sng" dirty="0"/>
              <a:t>상대적으로 표현이 제한되는 면</a:t>
            </a:r>
            <a:r>
              <a:rPr lang="ko-KR" altLang="en-US" sz="1400" dirty="0"/>
              <a:t>이 있다 하더라도, 개발자마다 논리를 구현하기 위한 구체적인 표현은 다를 수 있으므로, 소스코드의 작성에 얼마든지 </a:t>
            </a:r>
            <a:r>
              <a:rPr lang="ko-KR" altLang="en-US" sz="1400" b="1" u="sng" dirty="0"/>
              <a:t>창의성이 개입될 여지</a:t>
            </a:r>
            <a:r>
              <a:rPr lang="ko-KR" altLang="en-US" sz="1400" dirty="0"/>
              <a:t>가 있다. 또한 소스코드가 저작권법이 보호하는 저작물이기 위해 요구되는 </a:t>
            </a:r>
            <a:r>
              <a:rPr lang="ko-KR" altLang="en-US" sz="1400" dirty="0" err="1"/>
              <a:t>창작성이란</a:t>
            </a:r>
            <a:r>
              <a:rPr lang="ko-KR" altLang="en-US" sz="1400" dirty="0"/>
              <a:t> 다른 저작물의 경우와 마찬가지로 </a:t>
            </a:r>
            <a:r>
              <a:rPr lang="ko-KR" altLang="en-US" sz="1400" b="1" u="sng" dirty="0"/>
              <a:t>작성자 나름대로의 정신적 노력의 </a:t>
            </a:r>
            <a:r>
              <a:rPr lang="ko-KR" altLang="en-US" sz="1400" b="1" u="sng" dirty="0" err="1"/>
              <a:t>소산</a:t>
            </a:r>
            <a:r>
              <a:rPr lang="ko-KR" altLang="en-US" sz="1400" dirty="0" err="1"/>
              <a:t>으로서의</a:t>
            </a:r>
            <a:r>
              <a:rPr lang="ko-KR" altLang="en-US" sz="1400" dirty="0"/>
              <a:t> 특성이 있고 </a:t>
            </a:r>
            <a:r>
              <a:rPr lang="ko-KR" altLang="en-US" sz="1400" b="1" u="sng" dirty="0"/>
              <a:t>다른 저작물과 구별할 수 있을 정도</a:t>
            </a:r>
            <a:r>
              <a:rPr lang="ko-KR" altLang="en-US" sz="1400" dirty="0"/>
              <a:t>이면 충분하다(대법원 2001. 6. 29. 선고 99다23246 판결 등 참조).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ko-KR" altLang="en-US" sz="1400" dirty="0"/>
              <a:t>다</a:t>
            </a:r>
            <a:r>
              <a:rPr lang="en-US" altLang="ko-KR" sz="1400" dirty="0"/>
              <a:t>) </a:t>
            </a:r>
            <a:r>
              <a:rPr lang="ko-KR" altLang="en-US" sz="1400" dirty="0"/>
              <a:t>정성적 분석이 법원 감정과 제</a:t>
            </a:r>
            <a:r>
              <a:rPr lang="en-US" altLang="ko-KR" sz="1400" dirty="0"/>
              <a:t>1</a:t>
            </a:r>
            <a:r>
              <a:rPr lang="ko-KR" altLang="en-US" sz="1400" dirty="0"/>
              <a:t>감정에 의하면</a:t>
            </a:r>
            <a:r>
              <a:rPr lang="en-US" altLang="ko-KR" sz="1400" dirty="0"/>
              <a:t>, </a:t>
            </a:r>
            <a:r>
              <a:rPr lang="ko-KR" altLang="en-US" sz="1400" dirty="0"/>
              <a:t>이 사건 소스파일과 이에 대응하는 피고들 소스파일이 모두</a:t>
            </a:r>
            <a:r>
              <a:rPr lang="en-US" altLang="ko-KR" sz="1400" dirty="0"/>
              <a:t>, </a:t>
            </a:r>
            <a:r>
              <a:rPr lang="ko-KR" altLang="en-US" sz="1400" dirty="0"/>
              <a:t>함수 수준에서 같은 경우</a:t>
            </a:r>
            <a:r>
              <a:rPr lang="en-US" altLang="ko-KR" sz="1400" dirty="0"/>
              <a:t>(</a:t>
            </a:r>
            <a:r>
              <a:rPr lang="ko-KR" altLang="en-US" sz="1400" dirty="0"/>
              <a:t>예를 들어 제</a:t>
            </a:r>
            <a:r>
              <a:rPr lang="en-US" altLang="ko-KR" sz="1400" dirty="0"/>
              <a:t>1</a:t>
            </a:r>
            <a:r>
              <a:rPr lang="ko-KR" altLang="en-US" sz="1400" dirty="0"/>
              <a:t>감정 </a:t>
            </a:r>
            <a:r>
              <a:rPr lang="en-US" altLang="ko-KR" sz="1400" dirty="0"/>
              <a:t>'</a:t>
            </a:r>
            <a:r>
              <a:rPr lang="ko-KR" altLang="en-US" sz="1400" dirty="0"/>
              <a:t>그림 </a:t>
            </a:r>
            <a:r>
              <a:rPr lang="en-US" altLang="ko-KR" sz="1400" dirty="0"/>
              <a:t>4.3.2.' </a:t>
            </a:r>
            <a:r>
              <a:rPr lang="ko-KR" altLang="en-US" sz="1400" dirty="0"/>
              <a:t>부분을 보면</a:t>
            </a:r>
            <a:r>
              <a:rPr lang="en-US" altLang="ko-KR" sz="1400" dirty="0"/>
              <a:t>, </a:t>
            </a:r>
            <a:r>
              <a:rPr lang="ko-KR" altLang="en-US" sz="1400" dirty="0"/>
              <a:t>이 사건 소스파일 중 </a:t>
            </a:r>
            <a:r>
              <a:rPr lang="ko-KR" altLang="en-US" sz="1400" dirty="0" err="1"/>
              <a:t>데이터그리드의</a:t>
            </a:r>
            <a:r>
              <a:rPr lang="ko-KR" altLang="en-US" sz="1400" dirty="0"/>
              <a:t> </a:t>
            </a:r>
            <a:r>
              <a:rPr lang="en-US" altLang="ko-KR" sz="1400" dirty="0"/>
              <a:t>T_UGrid.dll </a:t>
            </a:r>
            <a:r>
              <a:rPr lang="ko-KR" altLang="en-US" sz="1400" dirty="0"/>
              <a:t>부분 함수 중에 오픈소스인 </a:t>
            </a:r>
            <a:r>
              <a:rPr lang="en-US" altLang="ko-KR" sz="1400" dirty="0" err="1"/>
              <a:t>UltimateGrid</a:t>
            </a:r>
            <a:r>
              <a:rPr lang="ko-KR" altLang="en-US" sz="1400" dirty="0"/>
              <a:t>에는 전혀 없는 창작 부분이 이에 대응하는 피고들 소스파일 중에 </a:t>
            </a:r>
            <a:r>
              <a:rPr lang="ko-KR" altLang="en-US" sz="1400" b="1" u="sng" dirty="0"/>
              <a:t>주석까지 포함하여 동일하게 표현되어 있는 경우도 보인다</a:t>
            </a:r>
            <a:r>
              <a:rPr lang="en-US" altLang="ko-KR" sz="1400" dirty="0"/>
              <a:t>), </a:t>
            </a:r>
            <a:r>
              <a:rPr lang="ko-KR" altLang="en-US" sz="1400" b="1" u="sng" dirty="0" err="1"/>
              <a:t>오탈자와</a:t>
            </a:r>
            <a:r>
              <a:rPr lang="ko-KR" altLang="en-US" sz="1400" b="1" u="sng" dirty="0"/>
              <a:t> 주석이 같은 경우</a:t>
            </a:r>
            <a:r>
              <a:rPr lang="en-US" altLang="ko-KR" sz="1400" dirty="0"/>
              <a:t>, </a:t>
            </a:r>
            <a:r>
              <a:rPr lang="ko-KR" altLang="en-US" sz="1400" dirty="0"/>
              <a:t>함수에 선언된 변수들의 순서가 같은 경우</a:t>
            </a:r>
            <a:r>
              <a:rPr lang="en-US" altLang="ko-KR" sz="1400" dirty="0"/>
              <a:t>(</a:t>
            </a:r>
            <a:r>
              <a:rPr lang="ko-KR" altLang="en-US" sz="1400" dirty="0"/>
              <a:t>두 함수가 같은 기능이고 같은 개발자가 구현했다 하더라도 변수들의 순서가 여러 줄에 걸쳐 같을 확률은 낮다</a:t>
            </a:r>
            <a:r>
              <a:rPr lang="en-US" altLang="ko-KR" sz="1400" dirty="0"/>
              <a:t>), </a:t>
            </a:r>
            <a:r>
              <a:rPr lang="ko-KR" altLang="en-US" sz="1400" dirty="0"/>
              <a:t>주석만 삭제한 경우</a:t>
            </a:r>
            <a:r>
              <a:rPr lang="en-US" altLang="ko-KR" sz="1400" dirty="0"/>
              <a:t>, </a:t>
            </a:r>
            <a:r>
              <a:rPr lang="ko-KR" altLang="en-US" sz="1400" dirty="0"/>
              <a:t>함수의 이름은 다르지만 알고리즘의 구현이 같은 경우</a:t>
            </a:r>
            <a:r>
              <a:rPr lang="en-US" altLang="ko-KR" sz="1400" dirty="0"/>
              <a:t>, </a:t>
            </a:r>
            <a:r>
              <a:rPr lang="ko-KR" altLang="en-US" sz="1400" dirty="0"/>
              <a:t>단순한 논리변경의 경우</a:t>
            </a:r>
            <a:r>
              <a:rPr lang="en-US" altLang="ko-KR" sz="1400" dirty="0"/>
              <a:t>, </a:t>
            </a:r>
            <a:r>
              <a:rPr lang="ko-KR" altLang="en-US" sz="1400" dirty="0"/>
              <a:t>유사한 함수의 순서가 동일한 경우</a:t>
            </a:r>
            <a:r>
              <a:rPr lang="en-US" altLang="ko-KR" sz="1400" dirty="0"/>
              <a:t>(</a:t>
            </a:r>
            <a:r>
              <a:rPr lang="ko-KR" altLang="en-US" sz="1400" dirty="0"/>
              <a:t>예를 들어 원고의 </a:t>
            </a:r>
            <a:r>
              <a:rPr lang="en-US" altLang="ko-KR" sz="1400" dirty="0"/>
              <a:t>T_OneGrid.cpp </a:t>
            </a:r>
            <a:r>
              <a:rPr lang="ko-KR" altLang="en-US" sz="1400" dirty="0"/>
              <a:t>파일의 함수 </a:t>
            </a:r>
            <a:r>
              <a:rPr lang="en-US" altLang="ko-KR" sz="1400" dirty="0"/>
              <a:t>338</a:t>
            </a:r>
            <a:r>
              <a:rPr lang="ko-KR" altLang="en-US" sz="1400" dirty="0"/>
              <a:t>개와 이에 대응하는 피고들의 </a:t>
            </a:r>
            <a:r>
              <a:rPr lang="en-US" altLang="ko-KR" sz="1400" dirty="0"/>
              <a:t>XPageCtrl.cpp </a:t>
            </a:r>
            <a:r>
              <a:rPr lang="ko-KR" altLang="en-US" sz="1400" dirty="0"/>
              <a:t>파일의 함수 </a:t>
            </a:r>
            <a:r>
              <a:rPr lang="en-US" altLang="ko-KR" sz="1400" dirty="0"/>
              <a:t>388</a:t>
            </a:r>
            <a:r>
              <a:rPr lang="ko-KR" altLang="en-US" sz="1400" dirty="0"/>
              <a:t>개 중에서 </a:t>
            </a:r>
            <a:r>
              <a:rPr lang="en-US" altLang="ko-KR" sz="1400" dirty="0"/>
              <a:t>306</a:t>
            </a:r>
            <a:r>
              <a:rPr lang="ko-KR" altLang="en-US" sz="1400" dirty="0"/>
              <a:t>개의 함수가 유사한데</a:t>
            </a:r>
            <a:r>
              <a:rPr lang="en-US" altLang="ko-KR" sz="1400" dirty="0"/>
              <a:t>, </a:t>
            </a:r>
            <a:r>
              <a:rPr lang="ko-KR" altLang="en-US" sz="1400" dirty="0"/>
              <a:t>그 중 </a:t>
            </a:r>
            <a:r>
              <a:rPr lang="en-US" altLang="ko-KR" sz="1400" dirty="0"/>
              <a:t>305</a:t>
            </a:r>
            <a:r>
              <a:rPr lang="ko-KR" altLang="en-US" sz="1400" dirty="0"/>
              <a:t>개가 함수의 순서에서 동일하였고</a:t>
            </a:r>
            <a:r>
              <a:rPr lang="en-US" altLang="ko-KR" sz="1400" dirty="0"/>
              <a:t>, </a:t>
            </a:r>
            <a:r>
              <a:rPr lang="ko-KR" altLang="en-US" sz="1400" dirty="0"/>
              <a:t>원고의 </a:t>
            </a:r>
            <a:r>
              <a:rPr lang="en-US" altLang="ko-KR" sz="1400" dirty="0"/>
              <a:t>T_UGCtrl.cpp </a:t>
            </a:r>
            <a:r>
              <a:rPr lang="ko-KR" altLang="en-US" sz="1400" dirty="0"/>
              <a:t>파일의 함수 </a:t>
            </a:r>
            <a:r>
              <a:rPr lang="en-US" altLang="ko-KR" sz="1400" dirty="0"/>
              <a:t>454</a:t>
            </a:r>
            <a:r>
              <a:rPr lang="ko-KR" altLang="en-US" sz="1400" dirty="0"/>
              <a:t>개와 이에 대응하는 피고들의 </a:t>
            </a:r>
            <a:r>
              <a:rPr lang="en-US" altLang="ko-KR" sz="1400" dirty="0"/>
              <a:t>XUGCtrl.cpp </a:t>
            </a:r>
            <a:r>
              <a:rPr lang="ko-KR" altLang="en-US" sz="1400" dirty="0"/>
              <a:t>파일의 함수 </a:t>
            </a:r>
            <a:r>
              <a:rPr lang="en-US" altLang="ko-KR" sz="1400" dirty="0"/>
              <a:t>441</a:t>
            </a:r>
            <a:r>
              <a:rPr lang="ko-KR" altLang="en-US" sz="1400" dirty="0"/>
              <a:t>개 중에서 오픈소스를 제외하고 </a:t>
            </a:r>
            <a:r>
              <a:rPr lang="en-US" altLang="ko-KR" sz="1400" dirty="0"/>
              <a:t>120</a:t>
            </a:r>
            <a:r>
              <a:rPr lang="ko-KR" altLang="en-US" sz="1400" dirty="0"/>
              <a:t>개의 함수가 유사한데</a:t>
            </a:r>
            <a:r>
              <a:rPr lang="en-US" altLang="ko-KR" sz="1400" dirty="0"/>
              <a:t>, </a:t>
            </a:r>
            <a:r>
              <a:rPr lang="ko-KR" altLang="en-US" sz="1400" dirty="0"/>
              <a:t>그 중 </a:t>
            </a:r>
            <a:r>
              <a:rPr lang="en-US" altLang="ko-KR" sz="1400" dirty="0"/>
              <a:t>106</a:t>
            </a:r>
            <a:r>
              <a:rPr lang="ko-KR" altLang="en-US" sz="1400" dirty="0"/>
              <a:t>개가 함수의 순서에서 동일하였다</a:t>
            </a:r>
            <a:r>
              <a:rPr lang="en-US" altLang="ko-KR" sz="1400" dirty="0"/>
              <a:t>)</a:t>
            </a:r>
            <a:r>
              <a:rPr lang="ko-KR" altLang="en-US" sz="1400" dirty="0"/>
              <a:t>가 발견된다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8893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4B10EDF-2353-B4C6-F876-01F9520D2CE5}"/>
              </a:ext>
            </a:extLst>
          </p:cNvPr>
          <p:cNvSpPr txBox="1"/>
          <p:nvPr/>
        </p:nvSpPr>
        <p:spPr>
          <a:xfrm>
            <a:off x="521956" y="1492196"/>
            <a:ext cx="89740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/>
            <a:r>
              <a:rPr lang="en-US" altLang="ko-KR" sz="1600" b="1" dirty="0"/>
              <a:t>[</a:t>
            </a:r>
            <a:r>
              <a:rPr lang="en-US" altLang="ko-KR" sz="1600" b="1" dirty="0" err="1"/>
              <a:t>Entr'Ouvert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주장</a:t>
            </a:r>
            <a:r>
              <a:rPr lang="en-US" altLang="ko-KR" sz="1600" b="1" dirty="0"/>
              <a:t>]</a:t>
            </a: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0" dirty="0"/>
              <a:t>Orange</a:t>
            </a:r>
            <a:r>
              <a:rPr lang="ko-KR" altLang="en-US" sz="1600" b="0" dirty="0"/>
              <a:t>와 </a:t>
            </a:r>
            <a:r>
              <a:rPr lang="en-US" altLang="ko-KR" sz="1600" b="0" dirty="0"/>
              <a:t>OBS </a:t>
            </a:r>
            <a:r>
              <a:rPr lang="ko-KR" altLang="en-US" sz="1600" b="0" dirty="0"/>
              <a:t>는 </a:t>
            </a:r>
            <a:r>
              <a:rPr lang="en-US" altLang="ko-KR" sz="1600" b="0" dirty="0"/>
              <a:t>LASSO </a:t>
            </a:r>
            <a:r>
              <a:rPr lang="ko-KR" altLang="en-US" sz="1600" b="0" dirty="0"/>
              <a:t>소프트웨어를 수정하여 </a:t>
            </a:r>
            <a:r>
              <a:rPr lang="en-US" altLang="ko-KR" sz="1600" b="0" dirty="0"/>
              <a:t>IDMP </a:t>
            </a:r>
            <a:r>
              <a:rPr lang="ko-KR" altLang="en-US" sz="1600" b="0" dirty="0"/>
              <a:t>내에 통합했음에도 불구하고 수정 알림이나 수정 날짜를 알리지 않음으로써 </a:t>
            </a:r>
            <a:r>
              <a:rPr lang="en-US" altLang="ko-KR" sz="1600" b="1" u="sng" dirty="0"/>
              <a:t>GPL v2 </a:t>
            </a:r>
            <a:r>
              <a:rPr lang="ko-KR" altLang="en-US" sz="1600" b="1" u="sng" dirty="0"/>
              <a:t>라이센스 </a:t>
            </a:r>
            <a:r>
              <a:rPr lang="en-US" altLang="ko-KR" sz="1600" b="1" u="sng" dirty="0"/>
              <a:t>2</a:t>
            </a:r>
            <a:r>
              <a:rPr lang="ko-KR" altLang="en-US" sz="1600" b="1" u="sng" dirty="0"/>
              <a:t>조</a:t>
            </a:r>
            <a:r>
              <a:rPr lang="ko-KR" altLang="en-US" sz="1600" b="1" dirty="0"/>
              <a:t>를 위반</a:t>
            </a:r>
            <a:r>
              <a:rPr lang="ko-KR" altLang="en-US" sz="1600" b="0" dirty="0"/>
              <a:t>함</a:t>
            </a: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0" dirty="0"/>
              <a:t>Orange</a:t>
            </a:r>
            <a:r>
              <a:rPr lang="ko-KR" altLang="en-US" sz="1600" b="0" dirty="0"/>
              <a:t>는 </a:t>
            </a:r>
            <a:r>
              <a:rPr lang="en-US" altLang="ko-KR" sz="1600" b="0" dirty="0"/>
              <a:t>IDMP</a:t>
            </a:r>
            <a:r>
              <a:rPr lang="ko-KR" altLang="en-US" sz="1600" b="0" dirty="0"/>
              <a:t>에서 </a:t>
            </a:r>
            <a:r>
              <a:rPr lang="en-US" altLang="ko-KR" sz="1600" b="0" dirty="0"/>
              <a:t>LASSO</a:t>
            </a:r>
            <a:r>
              <a:rPr lang="ko-KR" altLang="en-US" sz="1600" b="0" dirty="0"/>
              <a:t>를 수정한 후 배포했지만 </a:t>
            </a:r>
            <a:r>
              <a:rPr lang="en-US" altLang="ko-KR" sz="1600" b="0" dirty="0"/>
              <a:t>LASSO</a:t>
            </a:r>
            <a:r>
              <a:rPr lang="ko-KR" altLang="en-US" sz="1600" b="0" dirty="0"/>
              <a:t>의 전체 소스 코드를 전달하지 않았으며 제공을 제안하지 않았기 때문에 </a:t>
            </a:r>
            <a:r>
              <a:rPr lang="en-US" altLang="ko-KR" sz="1600" b="1" u="sng" dirty="0"/>
              <a:t>GPL v2 </a:t>
            </a:r>
            <a:r>
              <a:rPr lang="ko-KR" altLang="en-US" sz="1600" b="1" u="sng" dirty="0"/>
              <a:t>라이센스 </a:t>
            </a:r>
            <a:r>
              <a:rPr lang="en-US" altLang="ko-KR" sz="1600" b="1" u="sng" dirty="0"/>
              <a:t>3</a:t>
            </a:r>
            <a:r>
              <a:rPr lang="ko-KR" altLang="en-US" sz="1600" b="1" u="sng" dirty="0"/>
              <a:t>조</a:t>
            </a:r>
            <a:r>
              <a:rPr lang="ko-KR" altLang="en-US" sz="1600" b="1" dirty="0"/>
              <a:t>를 위반</a:t>
            </a:r>
            <a:r>
              <a:rPr lang="ko-KR" altLang="en-US" sz="1600" b="0" dirty="0"/>
              <a:t>함</a:t>
            </a: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0" dirty="0"/>
              <a:t>IDMP</a:t>
            </a:r>
            <a:r>
              <a:rPr lang="ko-KR" altLang="en-US" sz="1600" b="0" dirty="0"/>
              <a:t>는 </a:t>
            </a:r>
            <a:r>
              <a:rPr lang="en-US" altLang="ko-KR" sz="1600" dirty="0"/>
              <a:t>GPL v2</a:t>
            </a:r>
            <a:r>
              <a:rPr lang="ko-KR" altLang="en-US" sz="1600" dirty="0"/>
              <a:t>와 호환되지 않는 환경임에도 불구하고</a:t>
            </a:r>
            <a:r>
              <a:rPr lang="en-US" altLang="ko-KR" sz="1600" dirty="0"/>
              <a:t> </a:t>
            </a:r>
            <a:r>
              <a:rPr lang="en-US" altLang="ko-KR" sz="1600" b="0" dirty="0"/>
              <a:t>Orange </a:t>
            </a:r>
            <a:r>
              <a:rPr lang="ko-KR" altLang="en-US" sz="1600" b="0" dirty="0"/>
              <a:t>회사가 무료버전을 사용하였으므로</a:t>
            </a:r>
            <a:r>
              <a:rPr lang="en-US" altLang="ko-KR" sz="1600" b="0" dirty="0"/>
              <a:t>, </a:t>
            </a:r>
            <a:r>
              <a:rPr lang="en-US" altLang="ko-KR" sz="1600" b="1" u="sng" dirty="0"/>
              <a:t>GPL v2 </a:t>
            </a:r>
            <a:r>
              <a:rPr lang="ko-KR" altLang="en-US" sz="1600" b="1" u="sng" dirty="0"/>
              <a:t>라이센스 </a:t>
            </a:r>
            <a:r>
              <a:rPr lang="en-US" altLang="ko-KR" sz="1600" b="1" u="sng" dirty="0"/>
              <a:t>4</a:t>
            </a:r>
            <a:r>
              <a:rPr lang="ko-KR" altLang="en-US" sz="1600" b="1" u="sng" dirty="0"/>
              <a:t>조와 </a:t>
            </a:r>
            <a:r>
              <a:rPr lang="en-US" altLang="ko-KR" sz="1600" b="1" u="sng" dirty="0"/>
              <a:t>10</a:t>
            </a:r>
            <a:r>
              <a:rPr lang="ko-KR" altLang="en-US" sz="1600" b="1" u="sng" dirty="0"/>
              <a:t>조</a:t>
            </a:r>
            <a:r>
              <a:rPr lang="ko-KR" altLang="en-US" sz="1600" b="1" dirty="0"/>
              <a:t>를 위반</a:t>
            </a:r>
            <a:r>
              <a:rPr lang="ko-KR" altLang="en-US" sz="1600" b="0" dirty="0"/>
              <a:t>함</a:t>
            </a: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b="0" dirty="0"/>
              <a:t>특히 </a:t>
            </a:r>
            <a:r>
              <a:rPr lang="en-US" altLang="ko-KR" sz="1600" b="0" dirty="0"/>
              <a:t>Orange</a:t>
            </a:r>
            <a:r>
              <a:rPr lang="ko-KR" altLang="en-US" sz="1600" b="0" dirty="0"/>
              <a:t>는 </a:t>
            </a:r>
            <a:r>
              <a:rPr lang="en-US" altLang="ko-KR" sz="1600" b="0" dirty="0"/>
              <a:t>IDMP</a:t>
            </a:r>
            <a:r>
              <a:rPr lang="ko-KR" altLang="en-US" sz="1600" b="0" dirty="0"/>
              <a:t>에 </a:t>
            </a:r>
            <a:r>
              <a:rPr lang="en-US" altLang="ko-KR" sz="1600" b="0" dirty="0"/>
              <a:t>"France Telecom"</a:t>
            </a:r>
            <a:r>
              <a:rPr lang="ko-KR" altLang="en-US" sz="1600" b="0" dirty="0"/>
              <a:t>이라는 이름으로만 </a:t>
            </a:r>
            <a:r>
              <a:rPr lang="en-US" altLang="ko-KR" sz="1600" b="0" dirty="0"/>
              <a:t>LASSO</a:t>
            </a:r>
            <a:r>
              <a:rPr lang="ko-KR" altLang="en-US" sz="1600" b="0" dirty="0"/>
              <a:t>를 배포하여 </a:t>
            </a:r>
            <a:r>
              <a:rPr lang="en-US" altLang="ko-KR" sz="1600" b="0" dirty="0" err="1"/>
              <a:t>Entr'Ouvert</a:t>
            </a:r>
            <a:r>
              <a:rPr lang="ko-KR" altLang="en-US" sz="1600" dirty="0"/>
              <a:t>의 </a:t>
            </a:r>
            <a:r>
              <a:rPr lang="ko-KR" altLang="en-US" sz="1600" b="0" dirty="0"/>
              <a:t>역할을 국가로부터 고의로 숨김으로써</a:t>
            </a:r>
            <a:r>
              <a:rPr lang="en-US" altLang="ko-KR" sz="1600" b="0" dirty="0"/>
              <a:t>,</a:t>
            </a:r>
            <a:r>
              <a:rPr lang="ko-KR" altLang="en-US" sz="1600" b="0" dirty="0"/>
              <a:t> </a:t>
            </a:r>
            <a:r>
              <a:rPr lang="en-US" altLang="ko-KR" sz="1600" b="0" dirty="0"/>
              <a:t>LASSO</a:t>
            </a:r>
            <a:r>
              <a:rPr lang="ko-KR" altLang="en-US" sz="1600" b="0" dirty="0"/>
              <a:t> 소프트웨어에 대한 </a:t>
            </a:r>
            <a:r>
              <a:rPr lang="ko-KR" altLang="en-US" sz="1600" b="1" u="sng" dirty="0"/>
              <a:t>저작인격권을 침해</a:t>
            </a:r>
            <a:r>
              <a:rPr lang="ko-KR" altLang="en-US" sz="1600" b="0" dirty="0"/>
              <a:t>함</a:t>
            </a: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l" latinLnBrk="1"/>
            <a:r>
              <a:rPr lang="en-US" altLang="ko-KR" sz="1600" b="1" dirty="0"/>
              <a:t>[Orange </a:t>
            </a:r>
            <a:r>
              <a:rPr lang="ko-KR" altLang="en-US" sz="1600" b="1" dirty="0"/>
              <a:t>반박</a:t>
            </a:r>
            <a:r>
              <a:rPr lang="en-US" altLang="ko-KR" sz="1600" b="1" dirty="0"/>
              <a:t>]</a:t>
            </a: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1" u="sng" dirty="0"/>
              <a:t>GPL </a:t>
            </a:r>
            <a:r>
              <a:rPr lang="ko-KR" altLang="en-US" sz="1600" b="1" u="sng" dirty="0"/>
              <a:t>라이센스는 미국법을 기반</a:t>
            </a:r>
            <a:r>
              <a:rPr lang="ko-KR" altLang="en-US" sz="1600" b="0" dirty="0"/>
              <a:t>으로 작성되었으며 프랑스 지식재산권법의 공공 질서의 특정 원칙에 위배되며 </a:t>
            </a:r>
            <a:r>
              <a:rPr lang="ko-KR" altLang="en-US" sz="1600" b="1" u="sng" dirty="0"/>
              <a:t>프랑스 법에 알려지지 않은 개념을 언급</a:t>
            </a:r>
            <a:r>
              <a:rPr lang="ko-KR" altLang="en-US" sz="1600" dirty="0"/>
              <a:t>하고 있기 때문에</a:t>
            </a:r>
            <a:r>
              <a:rPr lang="en-US" altLang="ko-KR" sz="1600" dirty="0"/>
              <a:t>, </a:t>
            </a:r>
            <a:r>
              <a:rPr lang="en-US" altLang="ko-KR" sz="1600" b="1" u="sng" dirty="0"/>
              <a:t>GPL</a:t>
            </a:r>
            <a:r>
              <a:rPr lang="ko-KR" altLang="en-US" sz="1600" b="1" u="sng" dirty="0"/>
              <a:t>은 프랑스법에 맞지 않다는 점을 주장</a:t>
            </a:r>
            <a:endParaRPr lang="en-US" altLang="ko-KR" sz="1600" b="1" u="sng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0" dirty="0" err="1"/>
              <a:t>Entr'Ouvert</a:t>
            </a:r>
            <a:r>
              <a:rPr lang="ko-KR" altLang="en-US" sz="1600" b="0" dirty="0"/>
              <a:t>는 </a:t>
            </a:r>
            <a:r>
              <a:rPr lang="en-US" altLang="ko-KR" sz="1600" b="1" u="sng" dirty="0"/>
              <a:t>Orange</a:t>
            </a:r>
            <a:r>
              <a:rPr lang="ko-KR" altLang="en-US" sz="1600" b="1" u="sng" dirty="0"/>
              <a:t>가 </a:t>
            </a:r>
            <a:r>
              <a:rPr lang="en-US" altLang="ko-KR" sz="1600" b="1" u="sng" dirty="0"/>
              <a:t>GPL </a:t>
            </a:r>
            <a:r>
              <a:rPr lang="ko-KR" altLang="en-US" sz="1600" b="1" u="sng" dirty="0"/>
              <a:t>라이선스 규정을 준수하지 않았다는 직접적인 증거를 전혀 제시하지 못하고 </a:t>
            </a:r>
            <a:r>
              <a:rPr lang="ko-KR" altLang="en-US" sz="1600" b="0" dirty="0"/>
              <a:t>있으며</a:t>
            </a:r>
            <a:r>
              <a:rPr lang="en-US" altLang="ko-KR" sz="1600" b="0" dirty="0"/>
              <a:t>, </a:t>
            </a:r>
            <a:r>
              <a:rPr lang="en-US" altLang="ko-KR" sz="1600" b="0" dirty="0" err="1"/>
              <a:t>Entr'Ouvert</a:t>
            </a:r>
            <a:r>
              <a:rPr lang="ko-KR" altLang="en-US" sz="1600" b="0" dirty="0"/>
              <a:t>가 제출한 유일한 증거는 운영 과정에 대해 이의를 제기하는 전문가 보고서 뿐이고 그 보고서는 신빙성이 없음을 주장</a:t>
            </a: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B83D96-04E3-2388-C730-1654FF31B354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E9E11B-5F46-E5CC-726E-D054B77112AB}"/>
              </a:ext>
            </a:extLst>
          </p:cNvPr>
          <p:cNvSpPr txBox="1"/>
          <p:nvPr/>
        </p:nvSpPr>
        <p:spPr>
          <a:xfrm>
            <a:off x="409980" y="837396"/>
            <a:ext cx="9200382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 err="1"/>
              <a:t>파기환송심</a:t>
            </a:r>
            <a:r>
              <a:rPr lang="ko-KR" altLang="en-US" b="1" dirty="0"/>
              <a:t> 판결 상세 내용 </a:t>
            </a:r>
            <a:r>
              <a:rPr lang="en-US" altLang="ko-KR" b="1" dirty="0"/>
              <a:t>: Orange</a:t>
            </a:r>
            <a:r>
              <a:rPr lang="ko-KR" altLang="en-US" b="1" dirty="0"/>
              <a:t>의 </a:t>
            </a:r>
            <a:r>
              <a:rPr lang="en-US" altLang="ko-KR" b="1" dirty="0"/>
              <a:t>GPL v2 </a:t>
            </a:r>
            <a:r>
              <a:rPr lang="ko-KR" altLang="en-US" b="1" dirty="0"/>
              <a:t>라이선스 규정 위반 및 저작인격권 침해 관련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65D084-8223-2755-BF39-DC3FC2C66822}"/>
              </a:ext>
            </a:extLst>
          </p:cNvPr>
          <p:cNvSpPr txBox="1"/>
          <p:nvPr/>
        </p:nvSpPr>
        <p:spPr>
          <a:xfrm>
            <a:off x="3676143" y="6529177"/>
            <a:ext cx="62298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참고 </a:t>
            </a:r>
            <a:r>
              <a:rPr lang="en-US" altLang="ko-KR" sz="1000" dirty="0"/>
              <a:t>: </a:t>
            </a:r>
            <a:r>
              <a:rPr lang="ko-KR" altLang="en-US" sz="1000" dirty="0"/>
              <a:t>프랑스 대법원 판결문 </a:t>
            </a:r>
            <a:r>
              <a:rPr lang="en-US" altLang="ko-KR" sz="1000" dirty="0">
                <a:hlinkClick r:id="rId2"/>
              </a:rPr>
              <a:t>https://www.courdecassation.fr/decision/65cdbcdf2425a70008258563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7936144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4B10EDF-2353-B4C6-F876-01F9520D2CE5}"/>
              </a:ext>
            </a:extLst>
          </p:cNvPr>
          <p:cNvSpPr txBox="1"/>
          <p:nvPr/>
        </p:nvSpPr>
        <p:spPr>
          <a:xfrm>
            <a:off x="521956" y="1326732"/>
            <a:ext cx="897406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[</a:t>
            </a:r>
            <a:r>
              <a:rPr lang="ko-KR" altLang="en-US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법원 판단</a:t>
            </a:r>
            <a:r>
              <a:rPr lang="en-US" altLang="ko-KR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]</a:t>
            </a: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1" dirty="0"/>
              <a:t>GPL v2 </a:t>
            </a:r>
            <a:r>
              <a:rPr lang="ko-KR" altLang="en-US" sz="1600" b="1" dirty="0"/>
              <a:t>라이센스 </a:t>
            </a:r>
            <a:r>
              <a:rPr lang="en-US" altLang="ko-KR" sz="1600" b="1" dirty="0"/>
              <a:t>2</a:t>
            </a:r>
            <a:r>
              <a:rPr lang="ko-KR" altLang="en-US" sz="1600" b="1" dirty="0"/>
              <a:t>조 위반</a:t>
            </a:r>
            <a:endParaRPr lang="en-US" altLang="ko-KR" sz="1600" b="1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/>
              <a:t>LASSO </a:t>
            </a:r>
            <a:r>
              <a:rPr lang="ko-KR" altLang="en-US" sz="1600" b="0" dirty="0"/>
              <a:t>소프트웨어가 </a:t>
            </a:r>
            <a:r>
              <a:rPr lang="en-US" altLang="ko-KR" sz="1600" b="0" dirty="0"/>
              <a:t>IDMP </a:t>
            </a:r>
            <a:r>
              <a:rPr lang="ko-KR" altLang="en-US" sz="1600" b="0" dirty="0"/>
              <a:t>플랫폼에 통합된 </a:t>
            </a:r>
            <a:r>
              <a:rPr lang="en-US" altLang="ko-KR" sz="1600" b="0" dirty="0"/>
              <a:t>"</a:t>
            </a:r>
            <a:r>
              <a:rPr lang="ko-KR" altLang="en-US" sz="1600" b="0" dirty="0"/>
              <a:t>내 공공 서비스</a:t>
            </a:r>
            <a:r>
              <a:rPr lang="en-US" altLang="ko-KR" sz="1600" b="0" dirty="0"/>
              <a:t>" </a:t>
            </a:r>
            <a:r>
              <a:rPr lang="ko-KR" altLang="en-US" sz="1600" b="0" dirty="0"/>
              <a:t>포털</a:t>
            </a:r>
            <a:r>
              <a:rPr lang="en-US" altLang="ko-KR" sz="1600" b="0" dirty="0"/>
              <a:t> </a:t>
            </a:r>
            <a:r>
              <a:rPr lang="ko-KR" altLang="en-US" sz="1600" b="0" dirty="0"/>
              <a:t>디자인에 사용 및 수정되었다는 점에 대해</a:t>
            </a:r>
            <a:r>
              <a:rPr lang="en-US" altLang="ko-KR" sz="1600" b="0" dirty="0"/>
              <a:t>,</a:t>
            </a:r>
            <a:r>
              <a:rPr lang="ko-KR" altLang="en-US" sz="1600" b="0" dirty="0"/>
              <a:t> </a:t>
            </a:r>
            <a:r>
              <a:rPr lang="en-US" altLang="ko-KR" sz="1600" b="0" dirty="0"/>
              <a:t>Orange </a:t>
            </a:r>
            <a:r>
              <a:rPr lang="ko-KR" altLang="en-US" sz="1600" b="0" dirty="0"/>
              <a:t>회사는 이의를 제기하지 않았으므로</a:t>
            </a:r>
            <a:r>
              <a:rPr lang="en-US" altLang="ko-KR" sz="1600" dirty="0"/>
              <a:t> IDMP</a:t>
            </a:r>
            <a:r>
              <a:rPr lang="ko-KR" altLang="en-US" sz="1600" dirty="0"/>
              <a:t>에 </a:t>
            </a:r>
            <a:r>
              <a:rPr lang="en-US" altLang="ko-KR" sz="1600" b="0" dirty="0"/>
              <a:t>LASSO </a:t>
            </a:r>
            <a:r>
              <a:rPr lang="ko-KR" altLang="en-US" sz="1600" b="0" dirty="0"/>
              <a:t>프로그램을 사용 및 수정한 것으로 인정됨</a:t>
            </a:r>
            <a:endParaRPr lang="en-US" altLang="ko-KR" sz="1600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/>
              <a:t>IDMP</a:t>
            </a:r>
            <a:r>
              <a:rPr lang="ko-KR" altLang="en-US" sz="1600" b="0" dirty="0"/>
              <a:t>의 기반이 되는 </a:t>
            </a:r>
            <a:r>
              <a:rPr lang="en-US" altLang="ko-KR" sz="1600" b="0" dirty="0"/>
              <a:t>LASSO</a:t>
            </a:r>
            <a:r>
              <a:rPr lang="ko-KR" altLang="en-US" sz="1600" b="0" dirty="0"/>
              <a:t>를 수정하였으나 이를 명시하지 않았으므로  </a:t>
            </a:r>
            <a:r>
              <a:rPr lang="en-US" altLang="ko-KR" sz="1600" b="0" dirty="0"/>
              <a:t>GPL v2</a:t>
            </a:r>
            <a:r>
              <a:rPr lang="ko-KR" altLang="en-US" sz="1600" b="0" dirty="0"/>
              <a:t> 제</a:t>
            </a:r>
            <a:r>
              <a:rPr lang="en-US" altLang="ko-KR" sz="1600" b="0" dirty="0"/>
              <a:t>2</a:t>
            </a:r>
            <a:r>
              <a:rPr lang="ko-KR" altLang="en-US" sz="1600" b="0" dirty="0"/>
              <a:t>조</a:t>
            </a:r>
            <a:r>
              <a:rPr lang="ko-KR" altLang="en-US" sz="1600" dirty="0"/>
              <a:t>를</a:t>
            </a:r>
            <a:r>
              <a:rPr lang="ko-KR" altLang="en-US" sz="1600" b="0" dirty="0"/>
              <a:t> 위반함</a:t>
            </a: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600" b="1" dirty="0"/>
              <a:t>GPL v2 </a:t>
            </a:r>
            <a:r>
              <a:rPr lang="ko-KR" altLang="en-US" sz="1600" b="1" dirty="0"/>
              <a:t>라이센스 </a:t>
            </a:r>
            <a:r>
              <a:rPr lang="en-US" altLang="ko-KR" sz="1600" b="1" dirty="0"/>
              <a:t>3</a:t>
            </a:r>
            <a:r>
              <a:rPr lang="ko-KR" altLang="en-US" sz="1600" b="1" dirty="0"/>
              <a:t>조 위반</a:t>
            </a:r>
            <a:endParaRPr lang="en-US" altLang="ko-KR" sz="1600" b="1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>
                <a:latin typeface="+mn-ea"/>
              </a:rPr>
              <a:t>Orange</a:t>
            </a:r>
            <a:r>
              <a:rPr lang="ko-KR" altLang="en-US" sz="1600" b="0" dirty="0">
                <a:latin typeface="+mn-ea"/>
              </a:rPr>
              <a:t>는 </a:t>
            </a:r>
            <a:r>
              <a:rPr lang="en-US" altLang="ko-KR" sz="1600" b="0" dirty="0">
                <a:latin typeface="+mn-ea"/>
              </a:rPr>
              <a:t>‘</a:t>
            </a:r>
            <a:r>
              <a:rPr lang="ko-KR" altLang="en-US" sz="1600" b="0" dirty="0">
                <a:latin typeface="+mn-ea"/>
              </a:rPr>
              <a:t>배포</a:t>
            </a:r>
            <a:r>
              <a:rPr lang="en-US" altLang="ko-KR" sz="1600" b="0" dirty="0">
                <a:latin typeface="+mn-ea"/>
              </a:rPr>
              <a:t>’</a:t>
            </a:r>
            <a:r>
              <a:rPr lang="ko-KR" altLang="en-US" sz="1600" b="0" dirty="0">
                <a:latin typeface="+mn-ea"/>
              </a:rPr>
              <a:t>가 없었음을 주장하고 있으나</a:t>
            </a:r>
            <a:r>
              <a:rPr lang="en-US" altLang="ko-KR" sz="1600" b="0" dirty="0">
                <a:latin typeface="+mn-ea"/>
              </a:rPr>
              <a:t>, </a:t>
            </a:r>
            <a:r>
              <a:rPr lang="ko-KR" altLang="en-US" sz="1600" b="0" dirty="0">
                <a:latin typeface="+mn-ea"/>
              </a:rPr>
              <a:t>법원은 </a:t>
            </a:r>
            <a:r>
              <a:rPr lang="en-US" altLang="ko-KR" sz="1600" b="0" dirty="0">
                <a:latin typeface="+mn-ea"/>
              </a:rPr>
              <a:t>Orange </a:t>
            </a:r>
            <a:r>
              <a:rPr lang="ko-KR" altLang="en-US" sz="1600" b="0" dirty="0">
                <a:latin typeface="+mn-ea"/>
              </a:rPr>
              <a:t>회사들이 수정된 </a:t>
            </a:r>
            <a:r>
              <a:rPr lang="en-US" altLang="ko-KR" sz="1600" b="0" dirty="0">
                <a:latin typeface="+mn-ea"/>
              </a:rPr>
              <a:t>LASSO </a:t>
            </a:r>
            <a:r>
              <a:rPr lang="ko-KR" altLang="en-US" sz="1600" b="0" dirty="0">
                <a:latin typeface="+mn-ea"/>
              </a:rPr>
              <a:t>소프트웨어에 기반한 </a:t>
            </a:r>
            <a:r>
              <a:rPr lang="en-US" altLang="ko-KR" sz="1600" b="0" dirty="0">
                <a:latin typeface="+mn-ea"/>
              </a:rPr>
              <a:t>IDMP </a:t>
            </a:r>
            <a:r>
              <a:rPr lang="ko-KR" altLang="en-US" sz="1600" b="0" dirty="0">
                <a:latin typeface="+mn-ea"/>
              </a:rPr>
              <a:t>저작물을 국가에 판매</a:t>
            </a:r>
            <a:r>
              <a:rPr lang="en-US" altLang="ko-KR" sz="1600" b="0" dirty="0">
                <a:latin typeface="+mn-ea"/>
              </a:rPr>
              <a:t>, </a:t>
            </a:r>
            <a:r>
              <a:rPr lang="ko-KR" altLang="en-US" sz="1600" b="0" dirty="0">
                <a:latin typeface="+mn-ea"/>
              </a:rPr>
              <a:t>전달 및 이전했으므로 라이선스 계약의 의미에서 배포가 성립된다고 판단함</a:t>
            </a:r>
            <a:endParaRPr lang="en-US" altLang="ko-KR" sz="1600" dirty="0">
              <a:latin typeface="+mn-ea"/>
            </a:endParaRPr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dirty="0"/>
              <a:t>Orange </a:t>
            </a:r>
            <a:r>
              <a:rPr lang="ko-KR" altLang="en-US" sz="1600" dirty="0"/>
              <a:t>회사는 </a:t>
            </a:r>
            <a:r>
              <a:rPr lang="en-US" altLang="ko-KR" sz="1600" dirty="0"/>
              <a:t>LASSO</a:t>
            </a:r>
            <a:r>
              <a:rPr lang="ko-KR" altLang="en-US" sz="1600" dirty="0"/>
              <a:t>의 소스 코드를 전달하지 않았다는 사실을 인정하였으므로 </a:t>
            </a:r>
            <a:r>
              <a:rPr lang="en-US" altLang="ko-KR" sz="1600" dirty="0"/>
              <a:t>GPL v2 </a:t>
            </a:r>
            <a:r>
              <a:rPr lang="ko-KR" altLang="en-US" sz="1600" dirty="0"/>
              <a:t>제</a:t>
            </a:r>
            <a:r>
              <a:rPr lang="en-US" altLang="ko-KR" sz="1600" dirty="0"/>
              <a:t>3</a:t>
            </a:r>
            <a:r>
              <a:rPr lang="ko-KR" altLang="en-US" sz="1600" dirty="0"/>
              <a:t>조를 위반함</a:t>
            </a:r>
            <a:endParaRPr lang="en-US" altLang="ko-KR" sz="1600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ko-KR" sz="1600" b="0" dirty="0"/>
          </a:p>
          <a:p>
            <a:pPr marL="174625" indent="-111125" defTabSz="914400" latinLnBrk="1">
              <a:buFont typeface="Arial" panose="020B0604020202020204" pitchFamily="34" charset="0"/>
              <a:buChar char="•"/>
              <a:defRPr/>
            </a:pPr>
            <a:r>
              <a:rPr lang="en-US" altLang="ko-KR" sz="1600" b="1" dirty="0"/>
              <a:t>GPL v2 </a:t>
            </a:r>
            <a:r>
              <a:rPr lang="ko-KR" altLang="en-US" sz="1600" b="1" dirty="0"/>
              <a:t>라이센스 </a:t>
            </a:r>
            <a:r>
              <a:rPr lang="en-US" altLang="ko-KR" sz="1600" b="1" dirty="0"/>
              <a:t>4</a:t>
            </a:r>
            <a:r>
              <a:rPr lang="ko-KR" altLang="en-US" sz="1600" b="1" dirty="0"/>
              <a:t>조</a:t>
            </a:r>
            <a:r>
              <a:rPr lang="en-US" altLang="ko-KR" sz="1600" b="1" dirty="0"/>
              <a:t>, 10</a:t>
            </a:r>
            <a:r>
              <a:rPr lang="ko-KR" altLang="en-US" sz="1600" b="1" dirty="0"/>
              <a:t>조 위반</a:t>
            </a:r>
            <a:endParaRPr lang="en-US" altLang="ko-KR" sz="1600" b="1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/>
              <a:t>Orange</a:t>
            </a:r>
            <a:r>
              <a:rPr lang="ko-KR" altLang="en-US" sz="1600" b="0" dirty="0"/>
              <a:t>는</a:t>
            </a:r>
            <a:r>
              <a:rPr lang="en-US" altLang="ko-KR" sz="1600" b="0" dirty="0"/>
              <a:t> LASSO </a:t>
            </a:r>
            <a:r>
              <a:rPr lang="ko-KR" altLang="en-US" sz="1600" b="0" dirty="0"/>
              <a:t>소프트웨어에 </a:t>
            </a:r>
            <a:r>
              <a:rPr lang="en-US" altLang="ko-KR" sz="1600" b="0" dirty="0"/>
              <a:t>GPL</a:t>
            </a:r>
            <a:r>
              <a:rPr lang="ko-KR" altLang="en-US" sz="1600" b="0" dirty="0"/>
              <a:t>라이선스를 제공하지 않은 채로 배포하였고</a:t>
            </a:r>
            <a:r>
              <a:rPr lang="en-US" altLang="ko-KR" sz="1600" dirty="0"/>
              <a:t> </a:t>
            </a:r>
            <a:r>
              <a:rPr lang="en-US" altLang="ko-KR" sz="1600" b="0" dirty="0" err="1"/>
              <a:t>Entr'Ouvert</a:t>
            </a:r>
            <a:r>
              <a:rPr lang="ko-KR" altLang="en-US" sz="1600" b="0" dirty="0"/>
              <a:t>에게 승인을 요청하지도 않았기 때문에</a:t>
            </a:r>
            <a:r>
              <a:rPr lang="en-US" altLang="ko-KR" sz="1600" b="0" dirty="0"/>
              <a:t>, GPL v2 </a:t>
            </a:r>
            <a:r>
              <a:rPr lang="ko-KR" altLang="en-US" sz="1600" b="0" dirty="0"/>
              <a:t>제</a:t>
            </a:r>
            <a:r>
              <a:rPr lang="en-US" altLang="ko-KR" sz="1600" b="0" dirty="0"/>
              <a:t>4</a:t>
            </a:r>
            <a:r>
              <a:rPr lang="ko-KR" altLang="en-US" sz="1600" b="0" dirty="0"/>
              <a:t>조</a:t>
            </a:r>
            <a:r>
              <a:rPr lang="en-US" altLang="ko-KR" sz="1600" b="0" dirty="0"/>
              <a:t>, </a:t>
            </a:r>
            <a:r>
              <a:rPr lang="ko-KR" altLang="en-US" sz="1600" b="0" dirty="0"/>
              <a:t>제</a:t>
            </a:r>
            <a:r>
              <a:rPr lang="en-US" altLang="ko-KR" sz="1600" b="0" dirty="0"/>
              <a:t>10</a:t>
            </a:r>
            <a:r>
              <a:rPr lang="ko-KR" altLang="en-US" sz="1600" b="0" dirty="0"/>
              <a:t>조를 위반함</a:t>
            </a:r>
            <a:endParaRPr lang="en-US" altLang="ko-KR" sz="1600" b="0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ko-KR" sz="1600" dirty="0"/>
          </a:p>
          <a:p>
            <a:pPr marL="174625" indent="-111125" defTabSz="914400" latinLnBrk="1"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/>
              <a:t>저작인격권 침해 </a:t>
            </a:r>
            <a:endParaRPr lang="en-US" altLang="ko-KR" sz="1600" b="1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/>
              <a:t>LASSO</a:t>
            </a:r>
            <a:r>
              <a:rPr lang="ko-KR" altLang="en-US" sz="1600" b="0" dirty="0"/>
              <a:t>가 포함된 </a:t>
            </a:r>
            <a:r>
              <a:rPr lang="en-US" altLang="ko-KR" sz="1600" b="0" dirty="0"/>
              <a:t>IDMP</a:t>
            </a:r>
            <a:r>
              <a:rPr lang="ko-KR" altLang="en-US" sz="1600" b="0" dirty="0"/>
              <a:t>가 </a:t>
            </a:r>
            <a:r>
              <a:rPr lang="en-US" altLang="ko-KR" sz="1600" b="0" dirty="0"/>
              <a:t>“France Telecom”</a:t>
            </a:r>
            <a:r>
              <a:rPr lang="ko-KR" altLang="en-US" sz="1600" b="0" dirty="0"/>
              <a:t>의 이름으로만 배포되었기 때문에</a:t>
            </a:r>
            <a:r>
              <a:rPr lang="en-US" altLang="ko-KR" sz="1600" b="0" dirty="0"/>
              <a:t>, Orange</a:t>
            </a:r>
            <a:r>
              <a:rPr lang="ko-KR" altLang="en-US" sz="1600" dirty="0"/>
              <a:t>는 </a:t>
            </a:r>
            <a:r>
              <a:rPr lang="en-US" altLang="ko-KR" sz="1600" b="0" dirty="0" err="1"/>
              <a:t>Entr’Ouvert</a:t>
            </a:r>
            <a:r>
              <a:rPr lang="ko-KR" altLang="en-US" sz="1600" b="0" dirty="0"/>
              <a:t>의 저작인격권을 침해한 것으로 인정됨</a:t>
            </a:r>
            <a:endParaRPr lang="en-US" altLang="ko-KR" sz="1600"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8B25D5-075E-4679-6980-F24A54E62D4B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D7F8AC-F894-7D75-D232-CBBE52F108F6}"/>
              </a:ext>
            </a:extLst>
          </p:cNvPr>
          <p:cNvSpPr txBox="1"/>
          <p:nvPr/>
        </p:nvSpPr>
        <p:spPr>
          <a:xfrm>
            <a:off x="409980" y="837396"/>
            <a:ext cx="9200382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 err="1"/>
              <a:t>파기환송심</a:t>
            </a:r>
            <a:r>
              <a:rPr lang="ko-KR" altLang="en-US" b="1" dirty="0"/>
              <a:t> 판결 상세 내용 </a:t>
            </a:r>
            <a:r>
              <a:rPr lang="en-US" altLang="ko-KR" b="1" dirty="0"/>
              <a:t>: Orange</a:t>
            </a:r>
            <a:r>
              <a:rPr lang="ko-KR" altLang="en-US" b="1" dirty="0"/>
              <a:t>의 </a:t>
            </a:r>
            <a:r>
              <a:rPr lang="en-US" altLang="ko-KR" b="1" dirty="0"/>
              <a:t>GPL v2 </a:t>
            </a:r>
            <a:r>
              <a:rPr lang="ko-KR" altLang="en-US" b="1" dirty="0"/>
              <a:t>라이선스 규정 위반 및 저작인격권 침해 관련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55ECFA-A94F-66B6-59FF-4FD492B0B955}"/>
              </a:ext>
            </a:extLst>
          </p:cNvPr>
          <p:cNvSpPr txBox="1"/>
          <p:nvPr/>
        </p:nvSpPr>
        <p:spPr>
          <a:xfrm>
            <a:off x="3676143" y="6529177"/>
            <a:ext cx="62298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참고 </a:t>
            </a:r>
            <a:r>
              <a:rPr lang="en-US" altLang="ko-KR" sz="1000" dirty="0"/>
              <a:t>: </a:t>
            </a:r>
            <a:r>
              <a:rPr lang="ko-KR" altLang="en-US" sz="1000" dirty="0"/>
              <a:t>프랑스 대법원 판결문 </a:t>
            </a:r>
            <a:r>
              <a:rPr lang="en-US" altLang="ko-KR" sz="1000" dirty="0">
                <a:hlinkClick r:id="rId2"/>
              </a:rPr>
              <a:t>https://www.courdecassation.fr/decision/65cdbcdf2425a70008258563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1647830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E5CA3B3-BE1F-D900-7624-E27700870573}"/>
              </a:ext>
            </a:extLst>
          </p:cNvPr>
          <p:cNvSpPr txBox="1"/>
          <p:nvPr/>
        </p:nvSpPr>
        <p:spPr>
          <a:xfrm>
            <a:off x="3676143" y="6529177"/>
            <a:ext cx="622985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참고 </a:t>
            </a:r>
            <a:r>
              <a:rPr lang="en-US" altLang="ko-KR" sz="1000" dirty="0"/>
              <a:t>: </a:t>
            </a:r>
            <a:r>
              <a:rPr lang="ko-KR" altLang="en-US" sz="1000" dirty="0"/>
              <a:t>프랑스 대법원 판결문 </a:t>
            </a:r>
            <a:r>
              <a:rPr lang="en-US" altLang="ko-KR" sz="1000" dirty="0">
                <a:hlinkClick r:id="rId2"/>
              </a:rPr>
              <a:t>https://www.courdecassation.fr/decision/65cdbcdf2425a70008258563</a:t>
            </a:r>
            <a:endParaRPr lang="en-US" altLang="ko-KR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10EDF-2353-B4C6-F876-01F9520D2CE5}"/>
              </a:ext>
            </a:extLst>
          </p:cNvPr>
          <p:cNvSpPr txBox="1"/>
          <p:nvPr/>
        </p:nvSpPr>
        <p:spPr>
          <a:xfrm>
            <a:off x="521956" y="1283191"/>
            <a:ext cx="897406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[</a:t>
            </a:r>
            <a:r>
              <a:rPr lang="ko-KR" altLang="en-US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법원 판단</a:t>
            </a:r>
            <a:r>
              <a:rPr lang="en-US" altLang="ko-KR" sz="1600" b="1" kern="0" spc="0" dirty="0">
                <a:solidFill>
                  <a:srgbClr val="1F23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]</a:t>
            </a:r>
          </a:p>
          <a:p>
            <a:pPr marL="63500" marR="0" lvl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ko-KR" sz="1600" b="1" kern="0" spc="0" dirty="0">
              <a:solidFill>
                <a:srgbClr val="1F2328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b="1" dirty="0"/>
              <a:t>손해액 산정 근거</a:t>
            </a:r>
            <a:endParaRPr lang="en-US" altLang="ko-KR" sz="1600" b="1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ko-KR" altLang="en-US" sz="1600" b="0" dirty="0"/>
              <a:t>재산적 손해는 유상 라이선스 금액을 기초로 산정</a:t>
            </a:r>
            <a:endParaRPr lang="en-US" altLang="ko-KR" sz="1600" b="0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 err="1"/>
              <a:t>Entr’Ouvert</a:t>
            </a:r>
            <a:r>
              <a:rPr lang="ko-KR" altLang="en-US" sz="1600" b="0" dirty="0"/>
              <a:t>는 </a:t>
            </a:r>
            <a:r>
              <a:rPr lang="ko-KR" altLang="en-US" sz="1600" b="0" dirty="0" err="1"/>
              <a:t>비독점</a:t>
            </a:r>
            <a:r>
              <a:rPr lang="ko-KR" altLang="en-US" sz="1600" b="0" dirty="0"/>
              <a:t> 상용 라이선스를 </a:t>
            </a:r>
            <a:r>
              <a:rPr lang="ko-KR" altLang="en-US" sz="1600" b="1" u="sng" dirty="0"/>
              <a:t>프로세서당 </a:t>
            </a:r>
            <a:r>
              <a:rPr lang="en-US" altLang="ko-KR" sz="1600" b="1" u="sng" dirty="0"/>
              <a:t>8</a:t>
            </a:r>
            <a:r>
              <a:rPr lang="ko-KR" altLang="en-US" sz="1600" b="1" u="sng" dirty="0" err="1"/>
              <a:t>만유로</a:t>
            </a:r>
            <a:r>
              <a:rPr lang="ko-KR" altLang="en-US" sz="1600" b="0" dirty="0" err="1"/>
              <a:t>에</a:t>
            </a:r>
            <a:r>
              <a:rPr lang="en-US" altLang="ko-KR" sz="1600" b="0" dirty="0"/>
              <a:t>, </a:t>
            </a:r>
            <a:r>
              <a:rPr lang="ko-KR" altLang="en-US" sz="1600" b="1" u="sng" dirty="0"/>
              <a:t>회사당 </a:t>
            </a:r>
            <a:r>
              <a:rPr lang="en-US" altLang="ko-KR" sz="1600" b="1" u="sng" dirty="0"/>
              <a:t>300</a:t>
            </a:r>
            <a:r>
              <a:rPr lang="ko-KR" altLang="en-US" sz="1600" b="1" u="sng" dirty="0"/>
              <a:t>만 유로</a:t>
            </a:r>
            <a:r>
              <a:rPr lang="ko-KR" altLang="en-US" sz="1600" b="0" dirty="0"/>
              <a:t>에 제공</a:t>
            </a:r>
            <a:endParaRPr lang="en-US" altLang="ko-KR" sz="1600" b="0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/>
              <a:t>Orange</a:t>
            </a:r>
            <a:r>
              <a:rPr lang="ko-KR" altLang="en-US" sz="1600" b="0" dirty="0"/>
              <a:t>는 </a:t>
            </a:r>
            <a:r>
              <a:rPr lang="en-US" altLang="ko-KR" sz="1600" b="0" dirty="0"/>
              <a:t>2004</a:t>
            </a:r>
            <a:r>
              <a:rPr lang="ko-KR" altLang="en-US" sz="1600" b="0" dirty="0"/>
              <a:t>년 </a:t>
            </a:r>
            <a:r>
              <a:rPr lang="en-US" altLang="ko-KR" sz="1600" b="0" dirty="0"/>
              <a:t>9</a:t>
            </a:r>
            <a:r>
              <a:rPr lang="ko-KR" altLang="en-US" sz="1600" b="0" dirty="0"/>
              <a:t>월 </a:t>
            </a:r>
            <a:r>
              <a:rPr lang="en-US" altLang="ko-KR" sz="1600" b="0" dirty="0"/>
              <a:t>16</a:t>
            </a:r>
            <a:r>
              <a:rPr lang="ko-KR" altLang="en-US" sz="1600" b="0" dirty="0"/>
              <a:t>일자 </a:t>
            </a:r>
            <a:r>
              <a:rPr lang="en-US" altLang="ko-KR" sz="1600" b="0" dirty="0" err="1"/>
              <a:t>Entr’Ouvert</a:t>
            </a:r>
            <a:r>
              <a:rPr lang="ko-KR" altLang="en-US" sz="1600" b="0" dirty="0"/>
              <a:t>와의 이메일을 제출 </a:t>
            </a:r>
            <a:r>
              <a:rPr lang="en-US" altLang="ko-KR" sz="1600" b="0" dirty="0"/>
              <a:t>: </a:t>
            </a:r>
            <a:br>
              <a:rPr lang="en-US" altLang="ko-KR" sz="1600" b="0" dirty="0"/>
            </a:br>
            <a:r>
              <a:rPr lang="en-US" altLang="ko-KR" sz="1600" b="0" dirty="0"/>
              <a:t>- LASSO </a:t>
            </a:r>
            <a:r>
              <a:rPr lang="ko-KR" altLang="en-US" sz="1600" b="0" dirty="0"/>
              <a:t>소프트웨어 라이선스에 대한 상업적 협상의 일환으로</a:t>
            </a:r>
            <a:r>
              <a:rPr lang="en-US" altLang="ko-KR" sz="1600" dirty="0"/>
              <a:t> </a:t>
            </a:r>
            <a:r>
              <a:rPr lang="ko-KR" altLang="en-US" sz="1600" dirty="0"/>
              <a:t>아래와 같이 가격을 제안함</a:t>
            </a:r>
            <a:br>
              <a:rPr lang="en-US" altLang="ko-KR" sz="1600" b="0" dirty="0"/>
            </a:br>
            <a:r>
              <a:rPr lang="en-US" altLang="ko-KR" sz="1600" b="0" dirty="0"/>
              <a:t> ‘</a:t>
            </a:r>
            <a:r>
              <a:rPr lang="ko-KR" altLang="en-US" sz="1600" b="1" u="sng" dirty="0"/>
              <a:t>제한 없는 </a:t>
            </a:r>
            <a:r>
              <a:rPr lang="en-US" altLang="ko-KR" sz="1600" b="1" u="sng" dirty="0"/>
              <a:t>Lasso </a:t>
            </a:r>
            <a:r>
              <a:rPr lang="ko-KR" altLang="en-US" sz="1600" b="1" u="sng" dirty="0"/>
              <a:t>라이선스를 </a:t>
            </a:r>
            <a:r>
              <a:rPr lang="en-US" altLang="ko-KR" sz="1600" b="1" u="sng" dirty="0"/>
              <a:t>50</a:t>
            </a:r>
            <a:r>
              <a:rPr lang="ko-KR" altLang="en-US" sz="1600" b="1" u="sng" dirty="0"/>
              <a:t>만유로</a:t>
            </a:r>
            <a:r>
              <a:rPr lang="en-US" altLang="ko-KR" sz="1600" dirty="0"/>
              <a:t>(</a:t>
            </a:r>
            <a:r>
              <a:rPr lang="ko-KR" altLang="en-US" sz="1600" b="0" dirty="0"/>
              <a:t>협의가능</a:t>
            </a:r>
            <a:r>
              <a:rPr lang="en-US" altLang="ko-KR" sz="1600" b="0" dirty="0"/>
              <a:t>)’ or</a:t>
            </a:r>
            <a:r>
              <a:rPr lang="ko-KR" altLang="en-US" sz="1600" b="0" dirty="0"/>
              <a:t> </a:t>
            </a:r>
            <a:r>
              <a:rPr lang="en-US" altLang="ko-KR" sz="1600" b="0" dirty="0"/>
              <a:t>‘</a:t>
            </a:r>
            <a:r>
              <a:rPr lang="ko-KR" altLang="en-US" sz="1600" b="0" dirty="0"/>
              <a:t>사용자당 </a:t>
            </a:r>
            <a:r>
              <a:rPr lang="en-US" altLang="ko-KR" sz="1600" b="0" dirty="0"/>
              <a:t>LASSO </a:t>
            </a:r>
            <a:r>
              <a:rPr lang="ko-KR" altLang="en-US" sz="1600" b="0" dirty="0"/>
              <a:t>라이선스를 </a:t>
            </a:r>
            <a:r>
              <a:rPr lang="en-US" altLang="ko-KR" sz="1600" b="0" dirty="0"/>
              <a:t>0.4</a:t>
            </a:r>
            <a:r>
              <a:rPr lang="ko-KR" altLang="en-US" sz="1600" b="0" dirty="0"/>
              <a:t>유로</a:t>
            </a:r>
            <a:r>
              <a:rPr lang="en-US" altLang="ko-KR" sz="1600" b="0" dirty="0"/>
              <a:t>’ </a:t>
            </a:r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ko-KR" altLang="en-US" sz="1600" b="0" dirty="0"/>
              <a:t>또한</a:t>
            </a:r>
            <a:r>
              <a:rPr lang="en-US" altLang="ko-KR" sz="1600" b="0" dirty="0"/>
              <a:t>,</a:t>
            </a:r>
            <a:r>
              <a:rPr lang="ko-KR" altLang="en-US" sz="1600" b="0" dirty="0"/>
              <a:t> </a:t>
            </a:r>
            <a:r>
              <a:rPr lang="en-US" altLang="ko-KR" sz="1600" b="0" dirty="0"/>
              <a:t>2010</a:t>
            </a:r>
            <a:r>
              <a:rPr lang="ko-KR" altLang="en-US" sz="1600" b="0" dirty="0"/>
              <a:t>년 </a:t>
            </a:r>
            <a:r>
              <a:rPr lang="en-US" altLang="ko-KR" sz="1600" b="0" dirty="0"/>
              <a:t>6</a:t>
            </a:r>
            <a:r>
              <a:rPr lang="ko-KR" altLang="en-US" sz="1600" b="0" dirty="0"/>
              <a:t>월 </a:t>
            </a:r>
            <a:r>
              <a:rPr lang="en-US" altLang="ko-KR" sz="1600" b="0" dirty="0"/>
              <a:t>23</a:t>
            </a:r>
            <a:r>
              <a:rPr lang="ko-KR" altLang="en-US" sz="1600" b="0" dirty="0"/>
              <a:t>일자 </a:t>
            </a:r>
            <a:r>
              <a:rPr lang="en-US" altLang="ko-KR" sz="1600" b="0" dirty="0" err="1"/>
              <a:t>Entr’Ouvert</a:t>
            </a:r>
            <a:r>
              <a:rPr lang="ko-KR" altLang="en-US" sz="1600" b="0" dirty="0"/>
              <a:t>의 상업적 제안 제출 </a:t>
            </a:r>
            <a:r>
              <a:rPr lang="en-US" altLang="ko-KR" sz="1600" b="0" dirty="0"/>
              <a:t>: </a:t>
            </a:r>
            <a:r>
              <a:rPr lang="ko-KR" altLang="en-US" sz="1600" b="1" u="sng" dirty="0"/>
              <a:t>제한 없는 </a:t>
            </a:r>
            <a:r>
              <a:rPr lang="en-US" altLang="ko-KR" sz="1600" b="1" u="sng" dirty="0"/>
              <a:t>Lasso </a:t>
            </a:r>
            <a:r>
              <a:rPr lang="ko-KR" altLang="en-US" sz="1600" b="1" u="sng" dirty="0"/>
              <a:t>라이선스 </a:t>
            </a:r>
            <a:r>
              <a:rPr lang="en-US" altLang="ko-KR" sz="1600" b="1" u="sng" dirty="0"/>
              <a:t>25</a:t>
            </a:r>
            <a:r>
              <a:rPr lang="ko-KR" altLang="en-US" sz="1600" b="1" u="sng" dirty="0"/>
              <a:t>만유로</a:t>
            </a:r>
            <a:endParaRPr lang="en-US" altLang="ko-KR" sz="1600" b="1" u="sng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/>
              <a:t>Orange </a:t>
            </a:r>
            <a:r>
              <a:rPr lang="ko-KR" altLang="en-US" sz="1600" b="0" dirty="0"/>
              <a:t>는 </a:t>
            </a:r>
            <a:r>
              <a:rPr lang="en-US" altLang="ko-KR" sz="1600" b="0" dirty="0"/>
              <a:t>ADAE</a:t>
            </a:r>
            <a:r>
              <a:rPr lang="ko-KR" altLang="en-US" sz="1600" b="0" dirty="0"/>
              <a:t>에서 요구하는 보안 표준을 충족할 수 있는 </a:t>
            </a:r>
            <a:r>
              <a:rPr lang="en-US" altLang="ko-KR" sz="1600" b="0" dirty="0"/>
              <a:t>LASSO </a:t>
            </a:r>
            <a:r>
              <a:rPr lang="ko-KR" altLang="en-US" sz="1600" b="0" dirty="0"/>
              <a:t>소프트웨어를 무료로 사용함으로써 </a:t>
            </a:r>
            <a:r>
              <a:rPr lang="ko-KR" altLang="en-US" sz="1600" b="1" u="sng" dirty="0"/>
              <a:t>연구 개발 비용을 절감</a:t>
            </a:r>
            <a:r>
              <a:rPr lang="ko-KR" altLang="en-US" sz="1600" b="0" dirty="0"/>
              <a:t>할 수 있었기 때문에 투자 절감의 혜택</a:t>
            </a:r>
            <a:endParaRPr lang="en-US" altLang="ko-KR" sz="1600" b="0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 err="1"/>
              <a:t>Entr’Ouvert</a:t>
            </a:r>
            <a:r>
              <a:rPr lang="ko-KR" altLang="en-US" sz="1600" b="0" dirty="0"/>
              <a:t>는</a:t>
            </a:r>
            <a:r>
              <a:rPr lang="ko-KR" altLang="en-US" sz="1600" dirty="0"/>
              <a:t> 이미 기존 판결을 통해 </a:t>
            </a:r>
            <a:r>
              <a:rPr lang="ko-KR" altLang="en-US" sz="1600" b="1" u="sng" dirty="0"/>
              <a:t>기생행위에 대한 </a:t>
            </a:r>
            <a:r>
              <a:rPr lang="en-US" altLang="ko-KR" sz="1600" b="1" u="sng" dirty="0"/>
              <a:t>15</a:t>
            </a:r>
            <a:r>
              <a:rPr lang="ko-KR" altLang="en-US" sz="1600" b="1" u="sng" dirty="0"/>
              <a:t>만유로</a:t>
            </a:r>
            <a:r>
              <a:rPr lang="ko-KR" altLang="en-US" sz="1600" b="0" dirty="0"/>
              <a:t>의 손해배상을 받음</a:t>
            </a:r>
            <a:endParaRPr lang="en-US" altLang="ko-KR" sz="1600" b="0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altLang="ko-KR" sz="1600" b="0" dirty="0" err="1"/>
              <a:t>Entr’Ouvert</a:t>
            </a:r>
            <a:r>
              <a:rPr lang="en-US" altLang="ko-KR" sz="1600" b="0" dirty="0"/>
              <a:t> </a:t>
            </a:r>
            <a:r>
              <a:rPr lang="ko-KR" altLang="en-US" sz="1600" b="0" dirty="0"/>
              <a:t>는 </a:t>
            </a:r>
            <a:r>
              <a:rPr lang="en-US" altLang="ko-KR" sz="1600" b="0" dirty="0"/>
              <a:t>Orange </a:t>
            </a:r>
            <a:r>
              <a:rPr lang="ko-KR" altLang="en-US" sz="1600" b="0" dirty="0"/>
              <a:t>회사의 행동으로 인해 당시 호황을 누리고 있던 디지털 신원 관리 시장에서 주목할 만한 플레이어라고 주장할 수 있는 기회를 잃었음</a:t>
            </a:r>
            <a:endParaRPr lang="en-US" altLang="ko-KR" sz="1600" b="0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ko-KR" sz="1600" b="0" dirty="0"/>
          </a:p>
          <a:p>
            <a:pPr marL="174625" marR="0" lvl="0" indent="-111125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600" b="1" dirty="0"/>
              <a:t>손해액 산정 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총 </a:t>
            </a:r>
            <a:r>
              <a:rPr lang="en-US" altLang="ko-KR" sz="1600" b="1" dirty="0"/>
              <a:t>86</a:t>
            </a:r>
            <a:r>
              <a:rPr lang="ko-KR" altLang="en-US" sz="1600" b="1" dirty="0"/>
              <a:t>만유로 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약 </a:t>
            </a:r>
            <a:r>
              <a:rPr lang="en-US" altLang="ko-KR" sz="1600" b="1" dirty="0"/>
              <a:t>12.6</a:t>
            </a:r>
            <a:r>
              <a:rPr lang="ko-KR" altLang="en-US" sz="1600" b="1" dirty="0"/>
              <a:t>억원</a:t>
            </a:r>
            <a:r>
              <a:rPr lang="en-US" altLang="ko-KR" sz="1600" b="1" dirty="0"/>
              <a:t>)</a:t>
            </a:r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ko-KR" altLang="en-US" sz="1600" b="0" dirty="0"/>
              <a:t>재산상 손해</a:t>
            </a:r>
            <a:r>
              <a:rPr lang="en-US" altLang="ko-KR" sz="1600" b="0" dirty="0"/>
              <a:t>(Orange</a:t>
            </a:r>
            <a:r>
              <a:rPr lang="ko-KR" altLang="en-US" sz="1600" b="0" dirty="0"/>
              <a:t>가 </a:t>
            </a:r>
            <a:r>
              <a:rPr lang="en-US" altLang="ko-KR" sz="1600" b="0" dirty="0"/>
              <a:t>GPL </a:t>
            </a:r>
            <a:r>
              <a:rPr lang="ko-KR" altLang="en-US" sz="1600" b="0" dirty="0"/>
              <a:t>라이선스 위반 행위로 인해 </a:t>
            </a:r>
            <a:r>
              <a:rPr lang="en-US" altLang="ko-KR" sz="1600" b="0" dirty="0" err="1"/>
              <a:t>Entr’Ouvert</a:t>
            </a:r>
            <a:r>
              <a:rPr lang="ko-KR" altLang="en-US" sz="1600" b="0" dirty="0"/>
              <a:t>가 입은 재산상 피해를 최대 금액까지 </a:t>
            </a:r>
            <a:r>
              <a:rPr lang="ko-KR" altLang="en-US" sz="1600" b="0" dirty="0" err="1"/>
              <a:t>수량화할</a:t>
            </a:r>
            <a:r>
              <a:rPr lang="ko-KR" altLang="en-US" sz="1600" b="0" dirty="0"/>
              <a:t> 수 있는 금액</a:t>
            </a:r>
            <a:r>
              <a:rPr lang="en-US" altLang="ko-KR" sz="1600" b="0" dirty="0"/>
              <a:t>)</a:t>
            </a:r>
            <a:r>
              <a:rPr lang="ko-KR" altLang="en-US" sz="1600" b="0" dirty="0"/>
              <a:t> </a:t>
            </a:r>
            <a:r>
              <a:rPr lang="en-US" altLang="ko-KR" sz="1600" b="0" dirty="0"/>
              <a:t>: 500,000</a:t>
            </a:r>
            <a:r>
              <a:rPr lang="ko-KR" altLang="en-US" sz="1600" b="0" dirty="0"/>
              <a:t>유로</a:t>
            </a:r>
            <a:endParaRPr lang="en-US" altLang="ko-KR" sz="1600" b="0" dirty="0"/>
          </a:p>
          <a:p>
            <a:pPr marL="538163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ko-KR" altLang="en-US" sz="1600" dirty="0"/>
              <a:t>정신적 손해</a:t>
            </a:r>
            <a:r>
              <a:rPr lang="en-US" altLang="ko-KR" sz="1600" dirty="0"/>
              <a:t>(</a:t>
            </a:r>
            <a:r>
              <a:rPr lang="ko-KR" altLang="en-US" sz="1600" dirty="0"/>
              <a:t>저작인격권 침해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: </a:t>
            </a:r>
            <a:r>
              <a:rPr lang="en-US" altLang="ko-KR" sz="1600" b="0" dirty="0"/>
              <a:t>150,000</a:t>
            </a:r>
            <a:r>
              <a:rPr lang="ko-KR" altLang="en-US" sz="1600" b="0" dirty="0"/>
              <a:t>유로</a:t>
            </a:r>
            <a:endParaRPr lang="en-US" altLang="ko-KR" sz="1600" b="0" dirty="0"/>
          </a:p>
          <a:p>
            <a:pPr marL="538163" indent="-285750" defTabSz="914400" latinLnBrk="1">
              <a:buFont typeface="Wingdings" panose="05000000000000000000" pitchFamily="2" charset="2"/>
              <a:buChar char="Ø"/>
              <a:defRPr/>
            </a:pPr>
            <a:r>
              <a:rPr lang="ko-KR" altLang="en-US" sz="1600" b="0" dirty="0"/>
              <a:t>부당이득</a:t>
            </a:r>
            <a:r>
              <a:rPr lang="en-US" altLang="ko-KR" sz="1600" b="0" dirty="0"/>
              <a:t>(Orange</a:t>
            </a:r>
            <a:r>
              <a:rPr lang="ko-KR" altLang="en-US" sz="1600" b="0" dirty="0"/>
              <a:t>가 얻은 이익</a:t>
            </a:r>
            <a:r>
              <a:rPr lang="en-US" altLang="ko-KR" sz="1600" b="0" dirty="0"/>
              <a:t>)</a:t>
            </a:r>
            <a:r>
              <a:rPr lang="ko-KR" altLang="en-US" sz="1600" b="0" dirty="0"/>
              <a:t> </a:t>
            </a:r>
            <a:r>
              <a:rPr lang="en-US" altLang="ko-KR" sz="1600" b="0" dirty="0"/>
              <a:t>:</a:t>
            </a:r>
            <a:r>
              <a:rPr lang="ko-KR" altLang="en-US" sz="1600" b="0" dirty="0"/>
              <a:t> </a:t>
            </a:r>
            <a:r>
              <a:rPr lang="en-US" altLang="ko-KR" sz="1600" b="0" dirty="0"/>
              <a:t>150,000</a:t>
            </a:r>
            <a:r>
              <a:rPr lang="ko-KR" altLang="en-US" sz="1600" b="0" dirty="0"/>
              <a:t>유로</a:t>
            </a:r>
            <a:endParaRPr lang="en-US" altLang="ko-KR" sz="1600" b="0" dirty="0"/>
          </a:p>
          <a:p>
            <a:pPr marL="538163" indent="-285750" defTabSz="914400" latinLnBrk="1">
              <a:buFont typeface="Wingdings" panose="05000000000000000000" pitchFamily="2" charset="2"/>
              <a:buChar char="Ø"/>
              <a:defRPr/>
            </a:pPr>
            <a:r>
              <a:rPr lang="ko-KR" altLang="en-US" sz="1600" dirty="0"/>
              <a:t>소송비용 </a:t>
            </a:r>
            <a:r>
              <a:rPr lang="en-US" altLang="ko-KR" sz="1600" dirty="0"/>
              <a:t>: </a:t>
            </a:r>
            <a:r>
              <a:rPr lang="en-US" altLang="ko-KR" sz="1600" b="0" dirty="0"/>
              <a:t>60,000</a:t>
            </a:r>
            <a:r>
              <a:rPr lang="ko-KR" altLang="en-US" sz="1600" b="0" dirty="0"/>
              <a:t>유로</a:t>
            </a:r>
            <a:endParaRPr lang="en-US" altLang="ko-KR" sz="1600" b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06DF14-503D-AB32-9A11-0A6764DEC727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4AFB9-165C-3C28-937C-989484C1313C}"/>
              </a:ext>
            </a:extLst>
          </p:cNvPr>
          <p:cNvSpPr txBox="1"/>
          <p:nvPr/>
        </p:nvSpPr>
        <p:spPr>
          <a:xfrm>
            <a:off x="409980" y="837396"/>
            <a:ext cx="4774042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 err="1"/>
              <a:t>파기환송심</a:t>
            </a:r>
            <a:r>
              <a:rPr lang="ko-KR" altLang="en-US" b="1" dirty="0"/>
              <a:t> 판결 상세 내용 </a:t>
            </a:r>
            <a:r>
              <a:rPr lang="en-US" altLang="ko-KR" b="1" dirty="0"/>
              <a:t>: </a:t>
            </a:r>
            <a:r>
              <a:rPr lang="ko-KR" altLang="en-US" b="1" dirty="0"/>
              <a:t>손해액 산정 관련</a:t>
            </a:r>
          </a:p>
        </p:txBody>
      </p:sp>
    </p:spTree>
    <p:extLst>
      <p:ext uri="{BB962C8B-B14F-4D97-AF65-F5344CB8AC3E}">
        <p14:creationId xmlns:p14="http://schemas.microsoft.com/office/powerpoint/2010/main" val="15312156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4B10EDF-2353-B4C6-F876-01F9520D2CE5}"/>
              </a:ext>
            </a:extLst>
          </p:cNvPr>
          <p:cNvSpPr txBox="1"/>
          <p:nvPr/>
        </p:nvSpPr>
        <p:spPr>
          <a:xfrm>
            <a:off x="521956" y="1352863"/>
            <a:ext cx="8974063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600" b="1" dirty="0">
                <a:effectLst/>
                <a:latin typeface="+mn-ea"/>
                <a:cs typeface="굴림" panose="020B0600000101010101" pitchFamily="50" charset="-127"/>
              </a:rPr>
              <a:t>오픈소스 라이선스 규정 위반시 어떤 </a:t>
            </a:r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사항이 문제되는지 구체적으로 확인</a:t>
            </a:r>
            <a:endParaRPr lang="ko-KR" altLang="ko-KR" sz="1600" b="1" dirty="0">
              <a:effectLst/>
              <a:latin typeface="+mn-ea"/>
              <a:cs typeface="굴림" panose="020B0600000101010101" pitchFamily="50" charset="-127"/>
            </a:endParaRPr>
          </a:p>
          <a:p>
            <a:pPr marL="285750" lvl="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라이선스 규정 위반이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계약위반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 뿐만 아니라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부정경쟁행위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 및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저작인격권</a:t>
            </a:r>
            <a:r>
              <a:rPr lang="en-US" altLang="ko-KR" sz="1400" b="1" u="sng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저작재산권 침해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가 될 수 있음을 확인할 수 있는 판례임</a:t>
            </a: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marL="285750" lvl="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국내에서 유사 사례가 발생할 경우 유사한 법리에 따라 판단될 것으로 예상됨</a:t>
            </a:r>
            <a:endParaRPr lang="ko-KR" altLang="ko-KR" sz="14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latinLnBrk="1"/>
            <a:endParaRPr lang="en-US" altLang="ko-KR" sz="14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latinLnBrk="1"/>
            <a:r>
              <a:rPr lang="ko-KR" altLang="en-US" sz="1600" b="1" dirty="0">
                <a:effectLst/>
                <a:latin typeface="+mn-ea"/>
                <a:cs typeface="Times New Roman" panose="02020603050405020304" pitchFamily="18" charset="0"/>
              </a:rPr>
              <a:t>오픈소스 라이선스 위반 관련 </a:t>
            </a:r>
            <a:r>
              <a:rPr lang="ko-KR" altLang="ko-KR" sz="1600" b="1" dirty="0">
                <a:effectLst/>
                <a:latin typeface="+mn-ea"/>
                <a:cs typeface="Times New Roman" panose="02020603050405020304" pitchFamily="18" charset="0"/>
              </a:rPr>
              <a:t>손해배상액</a:t>
            </a:r>
            <a:r>
              <a:rPr lang="en-US" altLang="ko-KR" sz="1600" b="1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600" b="1" dirty="0">
                <a:effectLst/>
                <a:latin typeface="+mn-ea"/>
                <a:cs typeface="Times New Roman" panose="02020603050405020304" pitchFamily="18" charset="0"/>
              </a:rPr>
              <a:t>산정 로직 확인</a:t>
            </a:r>
            <a:endParaRPr lang="en-US" altLang="ko-KR" sz="1600" b="1" dirty="0"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듀얼 라이선스의 경우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유상 라이선스 가격이 손해배상의 기준금액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이 됨</a:t>
            </a: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라이선스 가격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협상 과정에서 제안된 금액도 손해배상액의 기준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이 될 수 있음</a:t>
            </a: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단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무료 </a:t>
            </a:r>
            <a:r>
              <a:rPr lang="ko-KR" altLang="en-US" sz="1400" dirty="0" err="1">
                <a:latin typeface="+mn-ea"/>
                <a:cs typeface="Times New Roman" panose="02020603050405020304" pitchFamily="18" charset="0"/>
              </a:rPr>
              <a:t>오픈소소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 라이선스만 있는 경우에는 손해액이 어떤 기준으로 산정될지 아직 알 수 없음</a:t>
            </a: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출처 표시 위반시 저작인격권 침해로 인한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정신적 손해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까지 포함됨</a:t>
            </a: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latinLnBrk="1"/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오픈소스 라이선스 위반 리스크 규모 확인</a:t>
            </a:r>
            <a:endParaRPr lang="en-US" altLang="ko-KR" sz="1600" b="1" dirty="0">
              <a:latin typeface="+mn-ea"/>
              <a:cs typeface="굴림" panose="020B0600000101010101" pitchFamily="50" charset="-127"/>
            </a:endParaRPr>
          </a:p>
          <a:p>
            <a:pPr marL="285750" lvl="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 err="1">
                <a:latin typeface="+mn-ea"/>
                <a:cs typeface="Times New Roman" panose="02020603050405020304" pitchFamily="18" charset="0"/>
              </a:rPr>
              <a:t>듀얼라이선스인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 소프트웨어의 리스크는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유상라이선스 가격에 따라 금액이 달라짐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무료인 오픈소스는 리스크가 더 낮을 것으로 보임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)</a:t>
            </a:r>
          </a:p>
          <a:p>
            <a:pPr marL="285750" lvl="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오픈소스 라이선스 위반으로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침해금지</a:t>
            </a:r>
            <a:r>
              <a:rPr lang="en-US" altLang="ko-KR" sz="1400" b="1" u="sng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400" b="1" u="sng" dirty="0" err="1">
                <a:latin typeface="+mn-ea"/>
                <a:cs typeface="Times New Roman" panose="02020603050405020304" pitchFamily="18" charset="0"/>
              </a:rPr>
              <a:t>침해품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 폐기 등</a:t>
            </a:r>
            <a:r>
              <a:rPr lang="en-US" altLang="ko-KR" sz="1400" b="1" u="sng" dirty="0">
                <a:latin typeface="+mn-ea"/>
                <a:cs typeface="Times New Roman" panose="02020603050405020304" pitchFamily="18" charset="0"/>
              </a:rPr>
              <a:t>)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나 형사처벌까지 가능할지 여부는 아직 확인 불가 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가능성은 있어 보임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)</a:t>
            </a:r>
          </a:p>
          <a:p>
            <a:pPr marL="342900" lvl="0" indent="-342900" latinLnBrk="1">
              <a:buFont typeface="맑은 고딕" panose="020B0503020000020004" pitchFamily="50" charset="-127"/>
              <a:buChar char="-"/>
            </a:pPr>
            <a:endParaRPr lang="en-US" altLang="ko-KR" sz="14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latinLnBrk="1"/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제언</a:t>
            </a:r>
            <a:endParaRPr lang="en-US" altLang="ko-KR" sz="1400" b="1" dirty="0"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ko-KR" sz="1400" b="1" u="sng" dirty="0">
                <a:latin typeface="+mn-ea"/>
                <a:cs typeface="Times New Roman" panose="02020603050405020304" pitchFamily="18" charset="0"/>
              </a:rPr>
              <a:t>듀얼</a:t>
            </a:r>
            <a:r>
              <a:rPr lang="en-US" altLang="ko-KR" sz="1400" b="1" u="sng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라이선스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인 소프트웨어의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오픈소스 버전 사용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시 오픈소스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라이선스 규정 준수에 </a:t>
            </a:r>
            <a:r>
              <a:rPr lang="ko-KR" altLang="ko-KR" sz="1400" b="1" u="sng" dirty="0">
                <a:latin typeface="+mn-ea"/>
                <a:cs typeface="Times New Roman" panose="02020603050405020304" pitchFamily="18" charset="0"/>
              </a:rPr>
              <a:t>더 </a:t>
            </a:r>
            <a:r>
              <a:rPr lang="ko-KR" altLang="en-US" sz="1400" b="1" u="sng" dirty="0" err="1">
                <a:latin typeface="+mn-ea"/>
                <a:cs typeface="Times New Roman" panose="02020603050405020304" pitchFamily="18" charset="0"/>
              </a:rPr>
              <a:t>신경써야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 함</a:t>
            </a:r>
            <a:endParaRPr lang="ko-KR" altLang="ko-KR" sz="1400" b="1" u="sng" dirty="0"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유상 라이선스 버전의 소프트웨어 사용 시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,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 err="1">
                <a:latin typeface="+mn-ea"/>
                <a:cs typeface="Times New Roman" panose="02020603050405020304" pitchFamily="18" charset="0"/>
              </a:rPr>
              <a:t>라이선스료를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 정가 그대로 내지 말고 꼭 협상을 통해 할인을 시도하는 것이 좋으며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협상 시 주고받은 가격 정보는 잘 보관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해야 함</a:t>
            </a: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오픈소스 사용시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출처표시</a:t>
            </a:r>
            <a:r>
              <a:rPr lang="en-US" altLang="ko-KR" sz="1400" b="1" u="sng" dirty="0"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400" b="1" u="sng" dirty="0" err="1">
                <a:latin typeface="+mn-ea"/>
                <a:cs typeface="Times New Roman" panose="02020603050405020304" pitchFamily="18" charset="0"/>
              </a:rPr>
              <a:t>고지문</a:t>
            </a:r>
            <a:r>
              <a:rPr lang="en-US" altLang="ko-KR" sz="1400" b="1" u="sng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등</a:t>
            </a:r>
            <a:r>
              <a:rPr lang="en-US" altLang="ko-KR" sz="1400" b="1" u="sng" dirty="0">
                <a:latin typeface="+mn-ea"/>
                <a:cs typeface="Times New Roman" panose="02020603050405020304" pitchFamily="18" charset="0"/>
              </a:rPr>
              <a:t>)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를 꼭 해야함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에 유의 </a:t>
            </a:r>
            <a:br>
              <a:rPr lang="en-US" altLang="ko-KR" sz="14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4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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미표시시 저작인격권 침해로 형사처벌 가능성 존재</a:t>
            </a:r>
            <a:endParaRPr lang="en-US" altLang="ko-KR" sz="14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06DF14-503D-AB32-9A11-0A6764DEC727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4AFB9-165C-3C28-937C-989484C1313C}"/>
              </a:ext>
            </a:extLst>
          </p:cNvPr>
          <p:cNvSpPr txBox="1"/>
          <p:nvPr/>
        </p:nvSpPr>
        <p:spPr>
          <a:xfrm>
            <a:off x="418688" y="863522"/>
            <a:ext cx="1742763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en-US" altLang="ko-KR" b="1" dirty="0"/>
              <a:t>Lessons Learned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6352074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0D3A01F-77DA-7A03-2C57-40B2156C9ABC}"/>
              </a:ext>
            </a:extLst>
          </p:cNvPr>
          <p:cNvSpPr txBox="1"/>
          <p:nvPr/>
        </p:nvSpPr>
        <p:spPr>
          <a:xfrm>
            <a:off x="521957" y="205712"/>
            <a:ext cx="449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dirty="0" err="1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Entr'Ouvert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 </a:t>
            </a:r>
            <a:r>
              <a:rPr lang="en-US" altLang="ko-KR" sz="14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v. </a:t>
            </a:r>
            <a:r>
              <a:rPr lang="en-US" altLang="ko-KR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ORANGE </a:t>
            </a:r>
            <a:r>
              <a:rPr lang="ko-KR" altLang="en-US" sz="18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프랑스 소송사례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3E6B0-C1D7-7366-A2EF-572F71B4E80C}"/>
              </a:ext>
            </a:extLst>
          </p:cNvPr>
          <p:cNvSpPr txBox="1"/>
          <p:nvPr/>
        </p:nvSpPr>
        <p:spPr>
          <a:xfrm>
            <a:off x="418688" y="715469"/>
            <a:ext cx="3964525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법원</a:t>
            </a:r>
            <a:r>
              <a:rPr lang="en-US" altLang="ko-KR" b="1" dirty="0"/>
              <a:t> </a:t>
            </a:r>
            <a:r>
              <a:rPr lang="ko-KR" altLang="en-US" b="1" dirty="0"/>
              <a:t>판단이</a:t>
            </a:r>
            <a:r>
              <a:rPr lang="en-US" altLang="ko-KR" b="1" dirty="0"/>
              <a:t> </a:t>
            </a:r>
            <a:r>
              <a:rPr lang="ko-KR" altLang="en-US" b="1" dirty="0"/>
              <a:t>있으면</a:t>
            </a:r>
            <a:r>
              <a:rPr lang="en-US" altLang="ko-KR" b="1" dirty="0"/>
              <a:t> </a:t>
            </a:r>
            <a:r>
              <a:rPr lang="ko-KR" altLang="en-US" b="1" dirty="0"/>
              <a:t>좋을</a:t>
            </a:r>
            <a:r>
              <a:rPr lang="en-US" altLang="ko-KR" b="1" dirty="0"/>
              <a:t> </a:t>
            </a:r>
            <a:r>
              <a:rPr lang="ko-KR" altLang="en-US" b="1" dirty="0"/>
              <a:t>것</a:t>
            </a:r>
            <a:r>
              <a:rPr lang="en-US" altLang="ko-KR" b="1" dirty="0"/>
              <a:t> </a:t>
            </a:r>
            <a:r>
              <a:rPr lang="ko-KR" altLang="en-US" b="1" dirty="0"/>
              <a:t>같은</a:t>
            </a:r>
            <a:r>
              <a:rPr lang="en-US" altLang="ko-KR" b="1" dirty="0"/>
              <a:t> </a:t>
            </a:r>
            <a:r>
              <a:rPr lang="ko-KR" altLang="en-US" b="1" dirty="0"/>
              <a:t>사항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651070-A90B-5DE7-A4D1-9445B668A809}"/>
              </a:ext>
            </a:extLst>
          </p:cNvPr>
          <p:cNvSpPr txBox="1"/>
          <p:nvPr/>
        </p:nvSpPr>
        <p:spPr>
          <a:xfrm>
            <a:off x="521956" y="1153191"/>
            <a:ext cx="8974063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준거법</a:t>
            </a:r>
            <a:r>
              <a:rPr lang="en-US" altLang="ko-KR" sz="1600" b="1" dirty="0">
                <a:latin typeface="+mn-ea"/>
                <a:cs typeface="굴림" panose="020B0600000101010101" pitchFamily="50" charset="-127"/>
              </a:rPr>
              <a:t>, </a:t>
            </a:r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관할</a:t>
            </a:r>
            <a:r>
              <a:rPr lang="en-US" altLang="ko-KR" sz="1600" b="1" dirty="0">
                <a:latin typeface="+mn-ea"/>
                <a:cs typeface="굴림" panose="020B0600000101010101" pitchFamily="50" charset="-127"/>
              </a:rPr>
              <a:t> </a:t>
            </a:r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문제</a:t>
            </a:r>
            <a:endParaRPr lang="ko-KR" altLang="ko-KR" sz="1600" b="1" dirty="0">
              <a:effectLst/>
              <a:latin typeface="+mn-ea"/>
              <a:cs typeface="굴림" panose="020B0600000101010101" pitchFamily="50" charset="-127"/>
            </a:endParaRPr>
          </a:p>
          <a:p>
            <a:pPr marL="285750" lvl="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본건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소송은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원고피고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b="1" u="sng" dirty="0">
                <a:effectLst/>
                <a:latin typeface="+mn-ea"/>
                <a:cs typeface="Times New Roman" panose="02020603050405020304" pitchFamily="18" charset="0"/>
              </a:rPr>
              <a:t>모두</a:t>
            </a:r>
            <a:r>
              <a:rPr lang="en-US" altLang="ko-KR" sz="1400" b="1" u="sng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b="1" u="sng" dirty="0">
                <a:effectLst/>
                <a:latin typeface="+mn-ea"/>
                <a:cs typeface="Times New Roman" panose="02020603050405020304" pitchFamily="18" charset="0"/>
              </a:rPr>
              <a:t>프랑스</a:t>
            </a:r>
            <a:r>
              <a:rPr lang="en-US" altLang="ko-KR" sz="1400" b="1" u="sng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b="1" u="sng" dirty="0">
                <a:effectLst/>
                <a:latin typeface="+mn-ea"/>
                <a:cs typeface="Times New Roman" panose="02020603050405020304" pitchFamily="18" charset="0"/>
              </a:rPr>
              <a:t>업체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였으나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오픈소스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개발자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회사와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사용자의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국적이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다른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경우가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많음</a:t>
            </a: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marL="285750" lvl="0" indent="-198438" latinLnBrk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불법행위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/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범죄행위가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일어난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지역을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기준으로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관할이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결정되고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그에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따라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준거법이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결정되지만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오픈소스라이선스가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미국법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기준으로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작성되어서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계약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해석이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어떤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법을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기준으로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하게될지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예측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어려움</a:t>
            </a:r>
            <a:endParaRPr lang="en-US" altLang="ko-KR" sz="14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latinLnBrk="1"/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배포의 해석 </a:t>
            </a:r>
            <a:r>
              <a:rPr lang="en-US" altLang="ko-KR" sz="1600" b="1" dirty="0">
                <a:latin typeface="+mn-ea"/>
                <a:cs typeface="Times New Roman" panose="02020603050405020304" pitchFamily="18" charset="0"/>
              </a:rPr>
              <a:t>(GPL v2</a:t>
            </a:r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600" b="1" dirty="0">
                <a:latin typeface="+mn-ea"/>
                <a:cs typeface="Times New Roman" panose="02020603050405020304" pitchFamily="18" charset="0"/>
              </a:rPr>
              <a:t>:</a:t>
            </a:r>
            <a:r>
              <a:rPr lang="ko-KR" altLang="en-US" sz="1600" b="1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600" b="1" dirty="0">
                <a:latin typeface="+mn-ea"/>
                <a:cs typeface="Times New Roman" panose="02020603050405020304" pitchFamily="18" charset="0"/>
              </a:rPr>
              <a:t>distribute, GPL v3 : propagate, convey) </a:t>
            </a:r>
            <a:endParaRPr lang="en-US" altLang="ko-KR" sz="1600" b="1" dirty="0"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본건 소송은 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Orange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가 정부 시스템을 구축해준 것이 배포라고 간단하게 판단함</a:t>
            </a: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하지만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,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ko-KR" sz="1400" b="1" u="sng" dirty="0">
                <a:latin typeface="+mn-ea"/>
                <a:cs typeface="Times New Roman" panose="02020603050405020304" pitchFamily="18" charset="0"/>
              </a:rPr>
              <a:t>Orange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직원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이 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정부의 컴퓨터로 정부의 네트워크망에서 </a:t>
            </a:r>
            <a:r>
              <a:rPr lang="en-US" altLang="ko-KR" sz="1400" b="1" u="sng" dirty="0">
                <a:latin typeface="+mn-ea"/>
                <a:cs typeface="Times New Roman" panose="02020603050405020304" pitchFamily="18" charset="0"/>
              </a:rPr>
              <a:t>LASSO</a:t>
            </a:r>
            <a:r>
              <a:rPr lang="ko-KR" altLang="en-US" sz="1400" b="1" u="sng" dirty="0">
                <a:latin typeface="+mn-ea"/>
                <a:cs typeface="Times New Roman" panose="02020603050405020304" pitchFamily="18" charset="0"/>
              </a:rPr>
              <a:t>를 다운로드 및 설치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했다면 이것도 배포로 볼 수 있을지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?</a:t>
            </a: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한 회사가 다른 지역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/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국가에 있는 지점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또는 자회사로 전송한 경우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?</a:t>
            </a:r>
          </a:p>
          <a:p>
            <a:pPr marL="285750" indent="-198438" latinLnBrk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GPL v3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 배포 정의 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: </a:t>
            </a:r>
            <a:br>
              <a:rPr lang="en-US" altLang="ko-KR" sz="1400" dirty="0">
                <a:latin typeface="+mn-ea"/>
                <a:cs typeface="Times New Roman" panose="02020603050405020304" pitchFamily="18" charset="0"/>
              </a:rPr>
            </a:b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- To “propagate” a work means to do anything with it that, without permission, would make you directly or secondarily liable for infringement under applicable copyright law, except executing it on a computer or modifying a private copy. Propagation includes copying, distribution (with or without modification), making available to the public, and in some countries other activities as well.</a:t>
            </a:r>
          </a:p>
          <a:p>
            <a:pPr latinLnBrk="1"/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무상 오픈소스의 손해배상액 산정</a:t>
            </a:r>
            <a:endParaRPr lang="en-US" altLang="ko-KR" sz="1600" b="1" dirty="0">
              <a:latin typeface="+mn-ea"/>
              <a:cs typeface="굴림" panose="020B0600000101010101" pitchFamily="50" charset="-127"/>
            </a:endParaRPr>
          </a:p>
          <a:p>
            <a:pPr marL="285750" lvl="0" indent="-198438" latinLnBrk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무상인 오픈소스는 손해액 산정이 어떤 기준으로 될지 알 수 없으나</a:t>
            </a:r>
            <a:r>
              <a:rPr lang="en-US" altLang="ko-KR" sz="1400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유사 기능의 다른 유상 소프트웨어의 가격이 기준으로 될 가능성 높음</a:t>
            </a:r>
            <a:endParaRPr lang="en-US" altLang="ko-KR" sz="1400" dirty="0">
              <a:latin typeface="+mn-ea"/>
              <a:cs typeface="Times New Roman" panose="02020603050405020304" pitchFamily="18" charset="0"/>
            </a:endParaRPr>
          </a:p>
          <a:p>
            <a:pPr latinLnBrk="1"/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침해금지</a:t>
            </a:r>
            <a:r>
              <a:rPr lang="en-US" altLang="ko-KR" sz="1600" b="1" dirty="0">
                <a:latin typeface="+mn-ea"/>
                <a:cs typeface="굴림" panose="020B0600000101010101" pitchFamily="50" charset="-127"/>
              </a:rPr>
              <a:t>(</a:t>
            </a:r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사용금지</a:t>
            </a:r>
            <a:r>
              <a:rPr lang="en-US" altLang="ko-KR" sz="1600" b="1" dirty="0">
                <a:latin typeface="+mn-ea"/>
                <a:cs typeface="굴림" panose="020B0600000101010101" pitchFamily="50" charset="-127"/>
              </a:rPr>
              <a:t>, </a:t>
            </a:r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판매금지 등</a:t>
            </a:r>
            <a:r>
              <a:rPr lang="en-US" altLang="ko-KR" sz="1600" b="1" dirty="0">
                <a:latin typeface="+mn-ea"/>
                <a:cs typeface="굴림" panose="020B0600000101010101" pitchFamily="50" charset="-127"/>
              </a:rPr>
              <a:t>)</a:t>
            </a:r>
            <a:r>
              <a:rPr lang="ko-KR" altLang="en-US" sz="1600" b="1" dirty="0">
                <a:latin typeface="+mn-ea"/>
                <a:cs typeface="굴림" panose="020B0600000101010101" pitchFamily="50" charset="-127"/>
              </a:rPr>
              <a:t> 청구 가능 여부</a:t>
            </a:r>
            <a:endParaRPr lang="en-US" altLang="ko-KR" sz="1600" b="1" dirty="0">
              <a:latin typeface="+mn-ea"/>
              <a:cs typeface="굴림" panose="020B0600000101010101" pitchFamily="50" charset="-127"/>
            </a:endParaRPr>
          </a:p>
          <a:p>
            <a:pPr marL="285750" lvl="0" indent="-198438" latinLnBrk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n-ea"/>
                <a:cs typeface="Times New Roman" panose="02020603050405020304" pitchFamily="18" charset="0"/>
              </a:rPr>
              <a:t>오픈소스는 모두가 사용할 수 있는 소프트웨어인데 저작권 침해 등을 이유로 사용금지가 가능할지</a:t>
            </a:r>
            <a:endParaRPr lang="en-US" altLang="ko-KR" sz="1400" dirty="0">
              <a:effectLst/>
              <a:latin typeface="+mn-ea"/>
              <a:cs typeface="Times New Roman" panose="02020603050405020304" pitchFamily="18" charset="0"/>
            </a:endParaRPr>
          </a:p>
          <a:p>
            <a:pPr lvl="0" latinLnBrk="1"/>
            <a:r>
              <a:rPr lang="ko-KR" altLang="en-US" sz="1600" b="1" dirty="0">
                <a:effectLst/>
                <a:latin typeface="+mn-ea"/>
                <a:cs typeface="Times New Roman" panose="02020603050405020304" pitchFamily="18" charset="0"/>
              </a:rPr>
              <a:t>오픈소스 관련 저작권침해죄의 대상</a:t>
            </a:r>
            <a:endParaRPr lang="en-US" altLang="ko-KR" sz="1400" b="1" dirty="0"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198438" latinLnBrk="1">
              <a:buFont typeface="Arial" panose="020B0604020202020204" pitchFamily="34" charset="0"/>
              <a:buChar char="•"/>
            </a:pP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오픈소스 다운로드 및 사용은 보통 직원이 하기 때문에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,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 저작권 침해로 인한 고소 사건 발생시 해당 오픈소스를 다운로드 및 수정 개발한 직원이 저작권침해죄로 처벌받게 되는지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,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 아니면 대표이사나 관련임원이 처벌받는 것인지 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(</a:t>
            </a:r>
            <a:r>
              <a:rPr lang="ko-KR" altLang="en-US" sz="1400" dirty="0">
                <a:effectLst/>
                <a:latin typeface="+mn-ea"/>
                <a:cs typeface="Times New Roman" panose="02020603050405020304" pitchFamily="18" charset="0"/>
              </a:rPr>
              <a:t>회사는 양벌규정이 적용되어 관리감독 의무 미이행시 벌금형</a:t>
            </a:r>
            <a:r>
              <a:rPr lang="en-US" altLang="ko-KR" sz="1400" dirty="0">
                <a:effectLst/>
                <a:latin typeface="+mn-ea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089882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28BDFC-9DA1-66AA-80C2-A52384A76DCF}"/>
              </a:ext>
            </a:extLst>
          </p:cNvPr>
          <p:cNvSpPr txBox="1"/>
          <p:nvPr/>
        </p:nvSpPr>
        <p:spPr>
          <a:xfrm>
            <a:off x="5132388" y="3429000"/>
            <a:ext cx="2733151" cy="371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Thank You</a:t>
            </a:r>
            <a:endParaRPr lang="ko-KR" altLang="en-US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10FD15-CCFF-7EEB-37A6-715B86A7E400}"/>
              </a:ext>
            </a:extLst>
          </p:cNvPr>
          <p:cNvSpPr txBox="1"/>
          <p:nvPr/>
        </p:nvSpPr>
        <p:spPr>
          <a:xfrm>
            <a:off x="5132388" y="2660856"/>
            <a:ext cx="4321175" cy="607088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ko-KR" altLang="en-US" sz="36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감사합니다</a:t>
            </a:r>
            <a:r>
              <a:rPr lang="en-US" altLang="ko-KR" sz="3600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</a:rPr>
              <a:t>.</a:t>
            </a:r>
            <a:endParaRPr lang="ko-KR" altLang="en-US" sz="3600" dirty="0">
              <a:ln>
                <a:solidFill>
                  <a:srgbClr val="1F1F1F">
                    <a:alpha val="0"/>
                  </a:srgbClr>
                </a:solidFill>
              </a:ln>
              <a:solidFill>
                <a:srgbClr val="1F1F1F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2BAD5EA-036F-286E-8495-5173BC3400FD}"/>
              </a:ext>
            </a:extLst>
          </p:cNvPr>
          <p:cNvCxnSpPr>
            <a:cxnSpLocks/>
          </p:cNvCxnSpPr>
          <p:nvPr/>
        </p:nvCxnSpPr>
        <p:spPr>
          <a:xfrm>
            <a:off x="5229226" y="3429000"/>
            <a:ext cx="1116000" cy="0"/>
          </a:xfrm>
          <a:prstGeom prst="line">
            <a:avLst/>
          </a:prstGeom>
          <a:ln w="12700">
            <a:solidFill>
              <a:srgbClr val="6262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958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지식재산권 개요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5992067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지식재산권</a:t>
            </a:r>
            <a:r>
              <a:rPr lang="en-US" altLang="ko-KR" b="1" dirty="0"/>
              <a:t>=</a:t>
            </a:r>
            <a:r>
              <a:rPr lang="ko-KR" altLang="en-US" b="1" dirty="0"/>
              <a:t>지적재산권</a:t>
            </a:r>
            <a:r>
              <a:rPr lang="en-US" altLang="ko-KR" b="1" dirty="0"/>
              <a:t>=IPR(Intellectual Property Right)=IP</a:t>
            </a:r>
            <a:endParaRPr lang="ko-KR" altLang="en-US" b="1" dirty="0"/>
          </a:p>
        </p:txBody>
      </p:sp>
      <p:graphicFrame>
        <p:nvGraphicFramePr>
          <p:cNvPr id="54" name="표 53">
            <a:extLst>
              <a:ext uri="{FF2B5EF4-FFF2-40B4-BE49-F238E27FC236}">
                <a16:creationId xmlns:a16="http://schemas.microsoft.com/office/drawing/2014/main" id="{64CAC1A0-7B82-9153-24D5-B262445C3B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1923289"/>
              </p:ext>
            </p:extLst>
          </p:nvPr>
        </p:nvGraphicFramePr>
        <p:xfrm>
          <a:off x="418369" y="1299953"/>
          <a:ext cx="9061191" cy="5008916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8552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9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29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644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92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33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대분류</a:t>
                      </a:r>
                    </a:p>
                  </a:txBody>
                  <a:tcPr marL="111814" marR="111814" marT="60941" marB="6094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중분류</a:t>
                      </a:r>
                    </a:p>
                  </a:txBody>
                  <a:tcPr marL="111814" marR="111814" marT="60941" marB="60941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소분류</a:t>
                      </a:r>
                    </a:p>
                  </a:txBody>
                  <a:tcPr marL="111814" marR="111814" marT="60941" marB="6094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정 의</a:t>
                      </a:r>
                    </a:p>
                  </a:txBody>
                  <a:tcPr marL="111814" marR="111814" marT="60941" marB="6094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존속기간</a:t>
                      </a:r>
                    </a:p>
                  </a:txBody>
                  <a:tcPr marL="111814" marR="111814" marT="60941" marB="60941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7237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지식</a:t>
                      </a:r>
                      <a:endParaRPr lang="en-US" altLang="ko-KR" sz="1600" b="1" dirty="0"/>
                    </a:p>
                    <a:p>
                      <a:pPr algn="ctr" latinLnBrk="1"/>
                      <a:r>
                        <a:rPr lang="ko-KR" altLang="en-US" sz="1600" b="1" dirty="0"/>
                        <a:t>재산권</a:t>
                      </a:r>
                      <a:endParaRPr lang="en-US" altLang="ko-KR" sz="1600" b="1" dirty="0"/>
                    </a:p>
                  </a:txBody>
                  <a:tcPr marL="111814" marR="111814" marT="60941" marB="609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산업</a:t>
                      </a:r>
                      <a:endParaRPr lang="en-US" altLang="ko-KR" sz="1600" b="1" dirty="0"/>
                    </a:p>
                    <a:p>
                      <a:pPr algn="ctr" latinLnBrk="1"/>
                      <a:r>
                        <a:rPr lang="ko-KR" altLang="en-US" sz="1600" b="1" dirty="0"/>
                        <a:t>재산권</a:t>
                      </a:r>
                    </a:p>
                  </a:txBody>
                  <a:tcPr marL="111814" marR="111814" marT="60941" marB="609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특허권</a:t>
                      </a:r>
                      <a:endParaRPr lang="en-US" altLang="ko-KR" sz="1600" b="1" dirty="0"/>
                    </a:p>
                    <a:p>
                      <a:pPr algn="ctr"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특허법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Patent</a:t>
                      </a:r>
                      <a:endParaRPr lang="ko-KR" altLang="en-US" sz="1400" dirty="0"/>
                    </a:p>
                  </a:txBody>
                  <a:tcPr marL="111814" marR="111814" marT="60941" marB="609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자연법칙을 이용한 기술적 사상의 창작으로써</a:t>
                      </a:r>
                    </a:p>
                    <a:p>
                      <a:pPr algn="l" latinLnBrk="1"/>
                      <a:r>
                        <a:rPr lang="ko-KR" altLang="en-US" sz="1600" dirty="0"/>
                        <a:t>발명수준이 고도화된 것 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물건</a:t>
                      </a:r>
                      <a:r>
                        <a:rPr lang="en-US" altLang="ko-KR" sz="1600" dirty="0"/>
                        <a:t>, </a:t>
                      </a:r>
                      <a:r>
                        <a:rPr lang="ko-KR" altLang="en-US" sz="1600" dirty="0"/>
                        <a:t>방법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 marL="111814" marR="111814" marT="60941" marB="6094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20</a:t>
                      </a:r>
                      <a:r>
                        <a:rPr lang="ko-KR" altLang="en-US" sz="1600" dirty="0"/>
                        <a:t>년</a:t>
                      </a:r>
                    </a:p>
                  </a:txBody>
                  <a:tcPr marL="111814" marR="111814" marT="60941" marB="60941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790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/>
                        <a:t>실용신안권</a:t>
                      </a:r>
                      <a:endParaRPr lang="en-US" altLang="ko-KR" sz="1600" b="1" dirty="0"/>
                    </a:p>
                    <a:p>
                      <a:pPr algn="ctr"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실용신안법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Utility Patent</a:t>
                      </a:r>
                      <a:endParaRPr lang="ko-KR" altLang="en-US" sz="1400" dirty="0"/>
                    </a:p>
                  </a:txBody>
                  <a:tcPr marL="111814" marR="111814" marT="60941" marB="609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자연법칙을 이용한 기술적 사상의 창작으로써 </a:t>
                      </a:r>
                      <a:br>
                        <a:rPr lang="en-US" altLang="ko-KR" sz="1600" dirty="0"/>
                      </a:br>
                      <a:r>
                        <a:rPr lang="ko-KR" altLang="en-US" sz="1600" dirty="0"/>
                        <a:t>물품의 형상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구조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조합에 관한 실용 있는 고안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물건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 marL="111814" marR="111814" marT="60941" marB="6094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10</a:t>
                      </a:r>
                      <a:r>
                        <a:rPr lang="ko-KR" altLang="en-US" sz="1600" dirty="0"/>
                        <a:t>년</a:t>
                      </a:r>
                    </a:p>
                  </a:txBody>
                  <a:tcPr marL="111814" marR="111814" marT="60941" marB="6094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269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err="1"/>
                        <a:t>디자인권</a:t>
                      </a:r>
                      <a:endParaRPr lang="en-US" altLang="ko-KR" sz="1600" b="1" dirty="0"/>
                    </a:p>
                    <a:p>
                      <a:pPr algn="ctr"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디자인보호법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200" dirty="0"/>
                        <a:t>Design Patent</a:t>
                      </a:r>
                      <a:endParaRPr lang="ko-KR" altLang="en-US" sz="1200" dirty="0"/>
                    </a:p>
                  </a:txBody>
                  <a:tcPr marL="111814" marR="111814" marT="60941" marB="609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물품의 형상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모양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색채 또는 이들이 결합한 것으로써 시각을 통하여 미감을 느끼게 하는 것</a:t>
                      </a:r>
                    </a:p>
                  </a:txBody>
                  <a:tcPr marL="111814" marR="111814" marT="60941" marB="6094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20</a:t>
                      </a:r>
                      <a:r>
                        <a:rPr lang="ko-KR" altLang="en-US" sz="1600" dirty="0"/>
                        <a:t>년</a:t>
                      </a:r>
                    </a:p>
                  </a:txBody>
                  <a:tcPr marL="111814" marR="111814" marT="60941" marB="6094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790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상표권</a:t>
                      </a:r>
                      <a:endParaRPr lang="en-US" altLang="ko-KR" sz="1600" b="1" dirty="0"/>
                    </a:p>
                    <a:p>
                      <a:pPr algn="ctr"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상표법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Trademark</a:t>
                      </a:r>
                      <a:endParaRPr lang="ko-KR" altLang="en-US" sz="1400" dirty="0"/>
                    </a:p>
                  </a:txBody>
                  <a:tcPr marL="111814" marR="111814" marT="60941" marB="609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타인의 상품과 식별하기 위하여 사용되는 기호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문자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도형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입체적 형상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색채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홀로그램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동작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소리</a:t>
                      </a:r>
                      <a:r>
                        <a:rPr lang="en-US" altLang="ko-KR" sz="1600" dirty="0"/>
                        <a:t>·</a:t>
                      </a:r>
                      <a:r>
                        <a:rPr lang="ko-KR" altLang="en-US" sz="1600" dirty="0"/>
                        <a:t>냄새 또는 이들을 결합한 것</a:t>
                      </a:r>
                    </a:p>
                  </a:txBody>
                  <a:tcPr marL="111814" marR="111814" marT="60941" marB="6094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10</a:t>
                      </a:r>
                      <a:r>
                        <a:rPr lang="ko-KR" altLang="en-US" sz="1600" dirty="0"/>
                        <a:t>년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갱신가능</a:t>
                      </a:r>
                      <a:r>
                        <a:rPr lang="en-US" altLang="ko-KR" sz="1600" dirty="0"/>
                        <a:t>)</a:t>
                      </a:r>
                      <a:endParaRPr lang="ko-KR" altLang="en-US" sz="1600" dirty="0"/>
                    </a:p>
                  </a:txBody>
                  <a:tcPr marL="111814" marR="111814" marT="60941" marB="6094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1460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/>
                        <a:t>저작권</a:t>
                      </a:r>
                      <a:endParaRPr lang="en-US" altLang="ko-KR" sz="1600" b="1" dirty="0"/>
                    </a:p>
                    <a:p>
                      <a:pPr algn="ctr"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저작권법</a:t>
                      </a:r>
                      <a:r>
                        <a:rPr lang="en-US" altLang="ko-KR" sz="1400" dirty="0"/>
                        <a:t>)</a:t>
                      </a:r>
                    </a:p>
                    <a:p>
                      <a:pPr algn="ctr" latinLnBrk="1"/>
                      <a:r>
                        <a:rPr lang="en-US" altLang="ko-KR" sz="1400" dirty="0"/>
                        <a:t>Copyright</a:t>
                      </a:r>
                      <a:endParaRPr lang="ko-KR" altLang="en-US" sz="1400" dirty="0"/>
                    </a:p>
                  </a:txBody>
                  <a:tcPr marL="111814" marR="111814" marT="60941" marB="609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사람의 생각이나 감정을 표현한 결과물에 대하여 그 사람에게 주어지는 권리로 저작인격권과 저작재산권으로 구성됨</a:t>
                      </a:r>
                    </a:p>
                  </a:txBody>
                  <a:tcPr marL="111814" marR="111814" marT="60941" marB="6094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저작권자 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사후 </a:t>
                      </a:r>
                      <a:r>
                        <a:rPr lang="en-US" altLang="ko-KR" sz="1600" dirty="0"/>
                        <a:t>70</a:t>
                      </a:r>
                      <a:r>
                        <a:rPr lang="ko-KR" altLang="en-US" sz="1600" dirty="0"/>
                        <a:t>년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업무상 저작물은 공표일로부터 </a:t>
                      </a:r>
                      <a:r>
                        <a:rPr lang="en-US" altLang="ko-KR" sz="1200" dirty="0"/>
                        <a:t>70</a:t>
                      </a:r>
                      <a:r>
                        <a:rPr lang="ko-KR" altLang="en-US" sz="1200" dirty="0"/>
                        <a:t>년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marL="111814" marR="111814" marT="60941" marB="60941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3D668DEF-A0B3-CE18-36A1-7713C1CA41F0}"/>
              </a:ext>
            </a:extLst>
          </p:cNvPr>
          <p:cNvSpPr/>
          <p:nvPr/>
        </p:nvSpPr>
        <p:spPr>
          <a:xfrm>
            <a:off x="1273658" y="1708596"/>
            <a:ext cx="2131393" cy="34781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799D569-B2D5-F1BB-3CD8-6AAA1BEA4A01}"/>
              </a:ext>
            </a:extLst>
          </p:cNvPr>
          <p:cNvSpPr/>
          <p:nvPr/>
        </p:nvSpPr>
        <p:spPr>
          <a:xfrm>
            <a:off x="1273658" y="5224052"/>
            <a:ext cx="2131393" cy="109426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F5018AD-16E8-9192-F838-77CCBEDD7110}"/>
              </a:ext>
            </a:extLst>
          </p:cNvPr>
          <p:cNvSpPr/>
          <p:nvPr/>
        </p:nvSpPr>
        <p:spPr>
          <a:xfrm>
            <a:off x="269966" y="3060602"/>
            <a:ext cx="1003692" cy="3683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dirty="0">
                <a:solidFill>
                  <a:srgbClr val="FF0000"/>
                </a:solidFill>
              </a:rPr>
              <a:t>특허청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573B0EE-685E-6255-5DFD-0C8B72EFF07B}"/>
              </a:ext>
            </a:extLst>
          </p:cNvPr>
          <p:cNvSpPr/>
          <p:nvPr/>
        </p:nvSpPr>
        <p:spPr>
          <a:xfrm>
            <a:off x="269966" y="5558047"/>
            <a:ext cx="1003692" cy="368398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dirty="0" err="1">
                <a:ln>
                  <a:solidFill>
                    <a:srgbClr val="0070C0"/>
                  </a:solidFill>
                </a:ln>
                <a:solidFill>
                  <a:srgbClr val="0070C0"/>
                </a:solidFill>
              </a:rPr>
              <a:t>문체부</a:t>
            </a:r>
            <a:endParaRPr lang="ko-KR" altLang="en-US" dirty="0">
              <a:ln>
                <a:solidFill>
                  <a:srgbClr val="0070C0"/>
                </a:solidFill>
              </a:ln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8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지식재산권 개요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4782056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하나의 제품에 여러가지 지식재산권이 포함됨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6CFDACD-70BE-14D0-C1A4-C372BBBDF36F}"/>
              </a:ext>
            </a:extLst>
          </p:cNvPr>
          <p:cNvGrpSpPr/>
          <p:nvPr/>
        </p:nvGrpSpPr>
        <p:grpSpPr>
          <a:xfrm>
            <a:off x="797643" y="1312731"/>
            <a:ext cx="8188846" cy="5278958"/>
            <a:chOff x="954162" y="1060376"/>
            <a:chExt cx="6696744" cy="396044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72404E5-3470-E0B3-5886-23B9362065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0386" y="1060376"/>
              <a:ext cx="2303909" cy="3899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901A800-38EE-246D-6DAD-AD4BCD4E1A4C}"/>
                </a:ext>
              </a:extLst>
            </p:cNvPr>
            <p:cNvGrpSpPr/>
            <p:nvPr/>
          </p:nvGrpSpPr>
          <p:grpSpPr>
            <a:xfrm>
              <a:off x="954162" y="1188620"/>
              <a:ext cx="6696744" cy="3832197"/>
              <a:chOff x="378098" y="1133236"/>
              <a:chExt cx="7285469" cy="4328964"/>
            </a:xfrm>
          </p:grpSpPr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6A20C13B-8CA5-3430-8B5E-B6967EE963EC}"/>
                  </a:ext>
                </a:extLst>
              </p:cNvPr>
              <p:cNvGrpSpPr/>
              <p:nvPr/>
            </p:nvGrpSpPr>
            <p:grpSpPr>
              <a:xfrm>
                <a:off x="378098" y="1133236"/>
                <a:ext cx="1872208" cy="1237952"/>
                <a:chOff x="1262275" y="1772816"/>
                <a:chExt cx="1872208" cy="1237952"/>
              </a:xfrm>
            </p:grpSpPr>
            <p:sp>
              <p:nvSpPr>
                <p:cNvPr id="20" name="설명선 1 65">
                  <a:extLst>
                    <a:ext uri="{FF2B5EF4-FFF2-40B4-BE49-F238E27FC236}">
                      <a16:creationId xmlns:a16="http://schemas.microsoft.com/office/drawing/2014/main" id="{78C332D4-6B64-0923-B9FD-ADD23739C05F}"/>
                    </a:ext>
                  </a:extLst>
                </p:cNvPr>
                <p:cNvSpPr/>
                <p:nvPr/>
              </p:nvSpPr>
              <p:spPr>
                <a:xfrm>
                  <a:off x="1262275" y="1772816"/>
                  <a:ext cx="1872208" cy="1237952"/>
                </a:xfrm>
                <a:prstGeom prst="borderCallout1">
                  <a:avLst>
                    <a:gd name="adj1" fmla="val 49697"/>
                    <a:gd name="adj2" fmla="val 99454"/>
                    <a:gd name="adj3" fmla="val 66080"/>
                    <a:gd name="adj4" fmla="val 126153"/>
                  </a:avLst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800" b="1" dirty="0"/>
                    <a:t>특허권</a:t>
                  </a:r>
                  <a:endParaRPr lang="en-US" altLang="ko-KR" sz="1800" b="1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dirty="0"/>
                    <a:t>관련 장치</a:t>
                  </a:r>
                  <a:r>
                    <a:rPr lang="en-US" altLang="ko-KR" sz="1500" dirty="0"/>
                    <a:t>, </a:t>
                  </a:r>
                  <a:r>
                    <a:rPr lang="ko-KR" altLang="en-US" sz="1500" dirty="0"/>
                    <a:t>방법</a:t>
                  </a:r>
                  <a:endParaRPr lang="en-US" altLang="ko-KR" sz="1500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400" dirty="0"/>
                    <a:t>예</a:t>
                  </a:r>
                  <a:r>
                    <a:rPr lang="en-US" altLang="ko-KR" sz="1400" dirty="0"/>
                    <a:t>) </a:t>
                  </a:r>
                  <a:r>
                    <a:rPr lang="ko-KR" altLang="en-US" sz="1400" dirty="0" err="1"/>
                    <a:t>리튬이온</a:t>
                  </a:r>
                  <a:r>
                    <a:rPr lang="ko-KR" altLang="en-US" sz="1400" dirty="0"/>
                    <a:t> 전지</a:t>
                  </a:r>
                  <a:r>
                    <a:rPr lang="en-US" altLang="ko-KR" sz="1400" dirty="0"/>
                    <a:t>, 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400" dirty="0"/>
                    <a:t>LTE </a:t>
                  </a:r>
                  <a:r>
                    <a:rPr lang="ko-KR" altLang="en-US" sz="1400" dirty="0"/>
                    <a:t>통신방법</a:t>
                  </a:r>
                  <a:r>
                    <a:rPr lang="en-US" altLang="ko-KR" sz="1400" dirty="0"/>
                    <a:t>, S/W </a:t>
                  </a:r>
                  <a:r>
                    <a:rPr lang="ko-KR" altLang="en-US" sz="1400" dirty="0"/>
                    <a:t>기능</a:t>
                  </a:r>
                </a:p>
              </p:txBody>
            </p: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F8B60CB7-E3AA-CE3E-3B8A-53AB979AC5B9}"/>
                    </a:ext>
                  </a:extLst>
                </p:cNvPr>
                <p:cNvCxnSpPr/>
                <p:nvPr/>
              </p:nvCxnSpPr>
              <p:spPr>
                <a:xfrm>
                  <a:off x="1262275" y="2132795"/>
                  <a:ext cx="1872208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1137416F-1A97-89D7-1F58-5A6ED4727CF8}"/>
                  </a:ext>
                </a:extLst>
              </p:cNvPr>
              <p:cNvGrpSpPr/>
              <p:nvPr/>
            </p:nvGrpSpPr>
            <p:grpSpPr>
              <a:xfrm>
                <a:off x="378098" y="2843000"/>
                <a:ext cx="1872208" cy="954532"/>
                <a:chOff x="1262275" y="1772816"/>
                <a:chExt cx="1872208" cy="954532"/>
              </a:xfrm>
            </p:grpSpPr>
            <p:sp>
              <p:nvSpPr>
                <p:cNvPr id="18" name="설명선 1 68">
                  <a:extLst>
                    <a:ext uri="{FF2B5EF4-FFF2-40B4-BE49-F238E27FC236}">
                      <a16:creationId xmlns:a16="http://schemas.microsoft.com/office/drawing/2014/main" id="{483DC8C0-39C6-6BE9-F893-CE574BD207BA}"/>
                    </a:ext>
                  </a:extLst>
                </p:cNvPr>
                <p:cNvSpPr/>
                <p:nvPr/>
              </p:nvSpPr>
              <p:spPr>
                <a:xfrm>
                  <a:off x="1262275" y="1772816"/>
                  <a:ext cx="1872208" cy="954532"/>
                </a:xfrm>
                <a:prstGeom prst="borderCallout1">
                  <a:avLst>
                    <a:gd name="adj1" fmla="val 49697"/>
                    <a:gd name="adj2" fmla="val 99454"/>
                    <a:gd name="adj3" fmla="val 44058"/>
                    <a:gd name="adj4" fmla="val 126153"/>
                  </a:avLst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800" b="1" dirty="0" err="1"/>
                    <a:t>실용신안권</a:t>
                  </a:r>
                  <a:endParaRPr lang="en-US" altLang="ko-KR" sz="1800" b="1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dirty="0"/>
                    <a:t>관련 장치</a:t>
                  </a:r>
                  <a:endParaRPr lang="en-US" altLang="ko-KR" sz="1500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400" dirty="0"/>
                    <a:t>예</a:t>
                  </a:r>
                  <a:r>
                    <a:rPr lang="en-US" altLang="ko-KR" sz="1400" dirty="0"/>
                    <a:t>) </a:t>
                  </a:r>
                  <a:r>
                    <a:rPr lang="ko-KR" altLang="en-US" sz="1400" dirty="0"/>
                    <a:t>버튼</a:t>
                  </a:r>
                  <a:r>
                    <a:rPr lang="en-US" altLang="ko-KR" sz="1400" dirty="0"/>
                    <a:t>, </a:t>
                  </a:r>
                  <a:r>
                    <a:rPr lang="ko-KR" altLang="en-US" sz="1400"/>
                    <a:t>핸드폰 </a:t>
                  </a:r>
                  <a:r>
                    <a:rPr lang="ko-KR" altLang="en-US" sz="1400" dirty="0"/>
                    <a:t>커버</a:t>
                  </a:r>
                </a:p>
              </p:txBody>
            </p:sp>
            <p:cxnSp>
              <p:nvCxnSpPr>
                <p:cNvPr id="19" name="직선 연결선 18">
                  <a:extLst>
                    <a:ext uri="{FF2B5EF4-FFF2-40B4-BE49-F238E27FC236}">
                      <a16:creationId xmlns:a16="http://schemas.microsoft.com/office/drawing/2014/main" id="{33221BD8-48BD-0CC2-EF62-8EB92BBE1A87}"/>
                    </a:ext>
                  </a:extLst>
                </p:cNvPr>
                <p:cNvCxnSpPr/>
                <p:nvPr/>
              </p:nvCxnSpPr>
              <p:spPr>
                <a:xfrm>
                  <a:off x="1262275" y="2151284"/>
                  <a:ext cx="1872208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90D5A937-E5C9-6249-86E3-6E625F409503}"/>
                  </a:ext>
                </a:extLst>
              </p:cNvPr>
              <p:cNvGrpSpPr/>
              <p:nvPr/>
            </p:nvGrpSpPr>
            <p:grpSpPr>
              <a:xfrm>
                <a:off x="5490666" y="1133236"/>
                <a:ext cx="2172901" cy="1154730"/>
                <a:chOff x="1262275" y="1772816"/>
                <a:chExt cx="2172901" cy="1424416"/>
              </a:xfrm>
            </p:grpSpPr>
            <p:sp>
              <p:nvSpPr>
                <p:cNvPr id="16" name="설명선 1 81">
                  <a:extLst>
                    <a:ext uri="{FF2B5EF4-FFF2-40B4-BE49-F238E27FC236}">
                      <a16:creationId xmlns:a16="http://schemas.microsoft.com/office/drawing/2014/main" id="{08848278-7198-35AB-D58A-A48D92FFB257}"/>
                    </a:ext>
                  </a:extLst>
                </p:cNvPr>
                <p:cNvSpPr/>
                <p:nvPr/>
              </p:nvSpPr>
              <p:spPr>
                <a:xfrm>
                  <a:off x="1262275" y="1772816"/>
                  <a:ext cx="2172901" cy="1424416"/>
                </a:xfrm>
                <a:prstGeom prst="borderCallout1">
                  <a:avLst>
                    <a:gd name="adj1" fmla="val 33858"/>
                    <a:gd name="adj2" fmla="val -32"/>
                    <a:gd name="adj3" fmla="val 31221"/>
                    <a:gd name="adj4" fmla="val -70292"/>
                  </a:avLst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800" b="1" dirty="0"/>
                    <a:t>상표권</a:t>
                  </a:r>
                  <a:endParaRPr lang="en-US" altLang="ko-KR" sz="1800" b="1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dirty="0"/>
                    <a:t>제품의 식별표시</a:t>
                  </a:r>
                  <a:r>
                    <a:rPr lang="en-US" altLang="ko-KR" sz="1500" dirty="0"/>
                    <a:t>(</a:t>
                  </a:r>
                  <a:r>
                    <a:rPr lang="ko-KR" altLang="en-US" sz="1500" dirty="0" err="1"/>
                    <a:t>솔루션명</a:t>
                  </a:r>
                  <a:r>
                    <a:rPr lang="en-US" altLang="ko-KR" sz="1500" dirty="0"/>
                    <a:t>)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400" dirty="0"/>
                    <a:t>예</a:t>
                  </a:r>
                  <a:r>
                    <a:rPr lang="en-US" altLang="ko-KR" sz="1400" dirty="0"/>
                    <a:t>) SK, </a:t>
                  </a:r>
                  <a:r>
                    <a:rPr lang="ko-KR" altLang="en-US" sz="1400" dirty="0" err="1"/>
                    <a:t>갤럭시</a:t>
                  </a:r>
                  <a:r>
                    <a:rPr lang="en-US" altLang="ko-KR" sz="1400" dirty="0"/>
                    <a:t>, </a:t>
                  </a:r>
                  <a:r>
                    <a:rPr lang="ko-KR" altLang="en-US" sz="1400" dirty="0"/>
                    <a:t>아이폰</a:t>
                  </a:r>
                  <a:endParaRPr lang="en-US" altLang="ko-KR" sz="1400" dirty="0"/>
                </a:p>
                <a:p>
                  <a:pPr algn="ctr">
                    <a:lnSpc>
                      <a:spcPct val="150000"/>
                    </a:lnSpc>
                  </a:pPr>
                  <a:endParaRPr lang="en-US" altLang="ko-KR" sz="1400" dirty="0"/>
                </a:p>
              </p:txBody>
            </p:sp>
            <p:cxnSp>
              <p:nvCxnSpPr>
                <p:cNvPr id="17" name="직선 연결선 16">
                  <a:extLst>
                    <a:ext uri="{FF2B5EF4-FFF2-40B4-BE49-F238E27FC236}">
                      <a16:creationId xmlns:a16="http://schemas.microsoft.com/office/drawing/2014/main" id="{CBBF1320-8948-F9E5-98F0-FEE45A4500E3}"/>
                    </a:ext>
                  </a:extLst>
                </p:cNvPr>
                <p:cNvCxnSpPr/>
                <p:nvPr/>
              </p:nvCxnSpPr>
              <p:spPr>
                <a:xfrm>
                  <a:off x="1262275" y="2216943"/>
                  <a:ext cx="2172901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2EC5F91-9612-B024-560F-8AF81B6FAEE8}"/>
                  </a:ext>
                </a:extLst>
              </p:cNvPr>
              <p:cNvGrpSpPr/>
              <p:nvPr/>
            </p:nvGrpSpPr>
            <p:grpSpPr>
              <a:xfrm>
                <a:off x="5490666" y="2644552"/>
                <a:ext cx="2172901" cy="936104"/>
                <a:chOff x="1262275" y="1772816"/>
                <a:chExt cx="2172901" cy="1154730"/>
              </a:xfrm>
            </p:grpSpPr>
            <p:sp>
              <p:nvSpPr>
                <p:cNvPr id="14" name="설명선 1 88">
                  <a:extLst>
                    <a:ext uri="{FF2B5EF4-FFF2-40B4-BE49-F238E27FC236}">
                      <a16:creationId xmlns:a16="http://schemas.microsoft.com/office/drawing/2014/main" id="{D90C49A7-33A7-B756-1121-B780C225B460}"/>
                    </a:ext>
                  </a:extLst>
                </p:cNvPr>
                <p:cNvSpPr/>
                <p:nvPr/>
              </p:nvSpPr>
              <p:spPr>
                <a:xfrm>
                  <a:off x="1262275" y="1772816"/>
                  <a:ext cx="2172901" cy="1154730"/>
                </a:xfrm>
                <a:prstGeom prst="borderCallout1">
                  <a:avLst>
                    <a:gd name="adj1" fmla="val 33858"/>
                    <a:gd name="adj2" fmla="val -32"/>
                    <a:gd name="adj3" fmla="val 906"/>
                    <a:gd name="adj4" fmla="val -41100"/>
                  </a:avLst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800" b="1" dirty="0" err="1"/>
                    <a:t>디자인권</a:t>
                  </a:r>
                  <a:endParaRPr lang="en-US" altLang="ko-KR" sz="1800" b="1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dirty="0"/>
                    <a:t>제품의 외관</a:t>
                  </a:r>
                  <a:endParaRPr lang="en-US" altLang="ko-KR" sz="1500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400" dirty="0"/>
                    <a:t>예</a:t>
                  </a:r>
                  <a:r>
                    <a:rPr lang="en-US" altLang="ko-KR" sz="1400" dirty="0"/>
                    <a:t>) </a:t>
                  </a:r>
                  <a:r>
                    <a:rPr lang="ko-KR" altLang="en-US" sz="1400" dirty="0"/>
                    <a:t>전체 형상</a:t>
                  </a:r>
                  <a:r>
                    <a:rPr lang="en-US" altLang="ko-KR" sz="1400" dirty="0"/>
                    <a:t>, </a:t>
                  </a:r>
                  <a:r>
                    <a:rPr lang="ko-KR" altLang="en-US" sz="1400" dirty="0"/>
                    <a:t>화상디자인</a:t>
                  </a:r>
                </a:p>
              </p:txBody>
            </p:sp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79813C18-DAB4-E156-EE0D-79E4C3ACD701}"/>
                    </a:ext>
                  </a:extLst>
                </p:cNvPr>
                <p:cNvCxnSpPr/>
                <p:nvPr/>
              </p:nvCxnSpPr>
              <p:spPr>
                <a:xfrm>
                  <a:off x="1262275" y="2216943"/>
                  <a:ext cx="2172901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FFD0BE5E-8FBC-3976-7784-A91C9FC527AD}"/>
                  </a:ext>
                </a:extLst>
              </p:cNvPr>
              <p:cNvGrpSpPr/>
              <p:nvPr/>
            </p:nvGrpSpPr>
            <p:grpSpPr>
              <a:xfrm>
                <a:off x="5490666" y="4228729"/>
                <a:ext cx="2172901" cy="1233471"/>
                <a:chOff x="1262275" y="1772816"/>
                <a:chExt cx="2172901" cy="1521546"/>
              </a:xfrm>
            </p:grpSpPr>
            <p:sp>
              <p:nvSpPr>
                <p:cNvPr id="11" name="설명선 1 91">
                  <a:extLst>
                    <a:ext uri="{FF2B5EF4-FFF2-40B4-BE49-F238E27FC236}">
                      <a16:creationId xmlns:a16="http://schemas.microsoft.com/office/drawing/2014/main" id="{E49F357A-62A0-A6BC-2F30-03208433695B}"/>
                    </a:ext>
                  </a:extLst>
                </p:cNvPr>
                <p:cNvSpPr/>
                <p:nvPr/>
              </p:nvSpPr>
              <p:spPr>
                <a:xfrm>
                  <a:off x="1262275" y="1772816"/>
                  <a:ext cx="2172901" cy="1521546"/>
                </a:xfrm>
                <a:prstGeom prst="borderCallout1">
                  <a:avLst>
                    <a:gd name="adj1" fmla="val 33858"/>
                    <a:gd name="adj2" fmla="val -32"/>
                    <a:gd name="adj3" fmla="val -72004"/>
                    <a:gd name="adj4" fmla="val -60388"/>
                  </a:avLst>
                </a:prstGeom>
              </p:spPr>
              <p:style>
                <a:lnRef idx="2">
                  <a:schemeClr val="accent3">
                    <a:shade val="50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800" b="1" dirty="0"/>
                    <a:t>저작권</a:t>
                  </a:r>
                  <a:endParaRPr lang="en-US" altLang="ko-KR" sz="1800" b="1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500" dirty="0" err="1"/>
                    <a:t>컨텐츠</a:t>
                  </a:r>
                  <a:r>
                    <a:rPr lang="en-US" altLang="ko-KR" sz="1500" dirty="0"/>
                    <a:t>, </a:t>
                  </a:r>
                  <a:r>
                    <a:rPr lang="ko-KR" altLang="en-US" sz="1500" dirty="0"/>
                    <a:t>컴퓨터 프로그램</a:t>
                  </a:r>
                  <a:endParaRPr lang="en-US" altLang="ko-KR" sz="1500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ko-KR" altLang="en-US" sz="1400" dirty="0"/>
                    <a:t>예</a:t>
                  </a:r>
                  <a:r>
                    <a:rPr lang="en-US" altLang="ko-KR" sz="1400" dirty="0"/>
                    <a:t>) </a:t>
                  </a:r>
                  <a:r>
                    <a:rPr lang="ko-KR" altLang="en-US" sz="1400" dirty="0"/>
                    <a:t>영화</a:t>
                  </a:r>
                  <a:r>
                    <a:rPr lang="en-US" altLang="ko-KR" sz="1400" dirty="0"/>
                    <a:t>,</a:t>
                  </a:r>
                  <a:r>
                    <a:rPr lang="ko-KR" altLang="en-US" sz="1400" dirty="0"/>
                    <a:t>음악</a:t>
                  </a:r>
                  <a:r>
                    <a:rPr lang="en-US" altLang="ko-KR" sz="1400" dirty="0"/>
                    <a:t>,</a:t>
                  </a:r>
                  <a:r>
                    <a:rPr lang="ko-KR" altLang="en-US" sz="1400" dirty="0"/>
                    <a:t>어플리케이션</a:t>
                  </a:r>
                  <a:endParaRPr lang="en-US" altLang="ko-KR" sz="1400" dirty="0"/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400" dirty="0"/>
                    <a:t>S/W </a:t>
                  </a:r>
                  <a:r>
                    <a:rPr lang="ko-KR" altLang="en-US" sz="1400" dirty="0"/>
                    <a:t>소스코드</a:t>
                  </a:r>
                </a:p>
              </p:txBody>
            </p:sp>
            <p:cxnSp>
              <p:nvCxnSpPr>
                <p:cNvPr id="13" name="직선 연결선 12">
                  <a:extLst>
                    <a:ext uri="{FF2B5EF4-FFF2-40B4-BE49-F238E27FC236}">
                      <a16:creationId xmlns:a16="http://schemas.microsoft.com/office/drawing/2014/main" id="{3CBBAB71-CE53-268C-62A3-5D62A9682DF2}"/>
                    </a:ext>
                  </a:extLst>
                </p:cNvPr>
                <p:cNvCxnSpPr/>
                <p:nvPr/>
              </p:nvCxnSpPr>
              <p:spPr>
                <a:xfrm>
                  <a:off x="1262275" y="2216943"/>
                  <a:ext cx="2172901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882746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지식재산권 개요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715470"/>
            <a:ext cx="7612959" cy="615541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부정경쟁행위</a:t>
            </a:r>
            <a:endParaRPr lang="en-US" altLang="ko-KR" b="1" dirty="0"/>
          </a:p>
          <a:p>
            <a:pPr defTabSz="1084156"/>
            <a:r>
              <a:rPr lang="en-US" altLang="ko-KR" sz="1600" dirty="0">
                <a:latin typeface="+mn-ea"/>
              </a:rPr>
              <a:t>- </a:t>
            </a:r>
            <a:r>
              <a:rPr lang="ko-KR" altLang="en-US" sz="1600" dirty="0">
                <a:latin typeface="+mn-ea"/>
              </a:rPr>
              <a:t>특허권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상표권 등을 등록 받지 않은 경우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및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저작권이 인정되지 않는 경우 활용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EDE5D021-5C1F-3F49-11AF-04245724B5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007062"/>
              </p:ext>
            </p:extLst>
          </p:nvPr>
        </p:nvGraphicFramePr>
        <p:xfrm>
          <a:off x="521958" y="1445386"/>
          <a:ext cx="8862085" cy="51395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84347">
                  <a:extLst>
                    <a:ext uri="{9D8B030D-6E8A-4147-A177-3AD203B41FA5}">
                      <a16:colId xmlns:a16="http://schemas.microsoft.com/office/drawing/2014/main" val="777075286"/>
                    </a:ext>
                  </a:extLst>
                </a:gridCol>
                <a:gridCol w="3582099">
                  <a:extLst>
                    <a:ext uri="{9D8B030D-6E8A-4147-A177-3AD203B41FA5}">
                      <a16:colId xmlns:a16="http://schemas.microsoft.com/office/drawing/2014/main" val="2585084815"/>
                    </a:ext>
                  </a:extLst>
                </a:gridCol>
                <a:gridCol w="3595639">
                  <a:extLst>
                    <a:ext uri="{9D8B030D-6E8A-4147-A177-3AD203B41FA5}">
                      <a16:colId xmlns:a16="http://schemas.microsoft.com/office/drawing/2014/main" val="777055781"/>
                    </a:ext>
                  </a:extLst>
                </a:gridCol>
              </a:tblGrid>
              <a:tr h="469573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프랑스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한국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1832760"/>
                  </a:ext>
                </a:extLst>
              </a:tr>
              <a:tr h="6561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부정경쟁행위 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ko-KR" altLang="en-US" sz="1400" b="1" dirty="0"/>
                        <a:t>규제방식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민법상 불법행위의 특수유형으로 취급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부정경쟁방지 및 영업비밀보호에 관한 법률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이하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 err="1"/>
                        <a:t>부경법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로 규정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2992568"/>
                  </a:ext>
                </a:extLst>
              </a:tr>
              <a:tr h="25472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부정경쟁행위 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ko-KR" altLang="en-US" sz="1400" b="1" dirty="0"/>
                        <a:t>종류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u="sng" dirty="0"/>
                        <a:t>판례</a:t>
                      </a:r>
                      <a:r>
                        <a:rPr lang="ko-KR" altLang="en-US" sz="1400" dirty="0"/>
                        <a:t>를 통해 정립됨</a:t>
                      </a:r>
                      <a:endParaRPr lang="en-US" altLang="ko-KR" sz="1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/>
                        <a:t>혼동행위</a:t>
                      </a:r>
                      <a:endParaRPr lang="en-US" altLang="ko-KR" sz="1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/>
                        <a:t>비방행위</a:t>
                      </a:r>
                      <a:endParaRPr lang="en-US" altLang="ko-KR" sz="1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/>
                        <a:t>조직와해행위</a:t>
                      </a:r>
                      <a:endParaRPr lang="en-US" altLang="ko-KR" sz="1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1" dirty="0"/>
                        <a:t>기생행위</a:t>
                      </a:r>
                      <a:endParaRPr lang="en-US" altLang="ko-KR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u="sng" dirty="0"/>
                        <a:t>부경법</a:t>
                      </a:r>
                      <a:r>
                        <a:rPr lang="ko-KR" altLang="en-US" sz="1400" dirty="0"/>
                        <a:t>에 법률로 규정됨</a:t>
                      </a:r>
                      <a:endParaRPr lang="en-US" altLang="ko-KR" sz="1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 err="1"/>
                        <a:t>혼동초래행위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저명상표 희석행위</a:t>
                      </a:r>
                      <a:endParaRPr lang="en-US" altLang="ko-KR" sz="1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/>
                        <a:t>오인유발행위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 err="1"/>
                        <a:t>사이버스쿼팅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 err="1"/>
                        <a:t>형태모방행위</a:t>
                      </a:r>
                      <a:endParaRPr lang="en-US" altLang="ko-KR" sz="1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/>
                        <a:t>아이디어가 포함된 정보의 부정 사용행위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데이터 부정사용행위</a:t>
                      </a:r>
                      <a:endParaRPr lang="en-US" altLang="ko-KR" sz="1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dirty="0"/>
                        <a:t>타인의 성명 등 부정사용행위</a:t>
                      </a:r>
                      <a:endParaRPr lang="en-US" altLang="ko-KR" sz="1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b="1" dirty="0"/>
                        <a:t>타인의 성과 등 부정사용행위 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902321"/>
                  </a:ext>
                </a:extLst>
              </a:tr>
              <a:tr h="14666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타인 성과 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ko-KR" altLang="en-US" sz="1400" b="1" dirty="0"/>
                        <a:t>부정사용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en-US" altLang="ko-KR" sz="1400" b="1" dirty="0"/>
                        <a:t>(</a:t>
                      </a:r>
                      <a:r>
                        <a:rPr lang="ko-KR" altLang="en-US" sz="1400" b="1" dirty="0"/>
                        <a:t>기생행위</a:t>
                      </a:r>
                      <a:r>
                        <a:rPr lang="en-US" altLang="ko-KR" sz="1400" b="1" dirty="0"/>
                        <a:t>)</a:t>
                      </a:r>
                      <a:endParaRPr lang="ko-KR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u="sng" dirty="0"/>
                        <a:t>기생행위</a:t>
                      </a:r>
                      <a:r>
                        <a:rPr lang="ko-KR" altLang="en-US" sz="1400" dirty="0"/>
                        <a:t>와 관련하여 프랑스 법원은 경쟁관계가 존재하지 않는 경우에도 아무런 대가 없이 타인의 명성 또는 투자나 지적노력의 산물을 이용하여 그로부터 이익을 편취하는 행위에 대하여 기생행위로 인정하고 있음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타인의 상당한 투자나 노력으로 만들어진 성과 등을 공정한 상거래 관행이나 경쟁질서에 반하는 방법으로 자신의 영업을 위하여 무단으로 사용함으로써 타인의 경제적 이익을 침해하는 행위 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b="0" dirty="0" err="1"/>
                        <a:t>부경법</a:t>
                      </a:r>
                      <a:r>
                        <a:rPr lang="ko-KR" altLang="en-US" sz="1400" b="0" dirty="0"/>
                        <a:t> 제</a:t>
                      </a:r>
                      <a:r>
                        <a:rPr lang="en-US" altLang="ko-KR" sz="1400" b="0" dirty="0"/>
                        <a:t>2</a:t>
                      </a:r>
                      <a:r>
                        <a:rPr lang="ko-KR" altLang="en-US" sz="1400" b="0" dirty="0"/>
                        <a:t>조제</a:t>
                      </a:r>
                      <a:r>
                        <a:rPr lang="en-US" altLang="ko-KR" sz="1400" b="0" dirty="0"/>
                        <a:t>1</a:t>
                      </a:r>
                      <a:r>
                        <a:rPr lang="ko-KR" altLang="en-US" sz="1400" b="0" dirty="0"/>
                        <a:t>호 </a:t>
                      </a:r>
                      <a:r>
                        <a:rPr lang="ko-KR" altLang="en-US" sz="1400" b="0" dirty="0" err="1"/>
                        <a:t>파목</a:t>
                      </a:r>
                      <a:r>
                        <a:rPr lang="en-US" altLang="ko-KR" sz="1400" b="0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3722054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91458812-3C51-CE1D-9D57-E7A97C9BAB4B}"/>
              </a:ext>
            </a:extLst>
          </p:cNvPr>
          <p:cNvSpPr/>
          <p:nvPr/>
        </p:nvSpPr>
        <p:spPr>
          <a:xfrm>
            <a:off x="521957" y="5120640"/>
            <a:ext cx="8862085" cy="14643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2413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지식재산권 개요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3060431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프랑스의 부정경쟁행위 규제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1302770-D996-911E-A554-81A3A1089279}"/>
              </a:ext>
            </a:extLst>
          </p:cNvPr>
          <p:cNvSpPr txBox="1"/>
          <p:nvPr/>
        </p:nvSpPr>
        <p:spPr>
          <a:xfrm>
            <a:off x="521958" y="1264807"/>
            <a:ext cx="8999548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/>
              <a:t>가. 부정경쟁행위 규제 방식</a:t>
            </a:r>
            <a:endParaRPr lang="en-US" altLang="ko-KR" sz="1400" b="1" dirty="0"/>
          </a:p>
          <a:p>
            <a:endParaRPr lang="ko-KR" altLang="en-US" sz="14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/>
              <a:t>프랑스는 1896년 부정경쟁(</a:t>
            </a:r>
            <a:r>
              <a:rPr lang="ko-KR" altLang="en-US" sz="1400" dirty="0" err="1"/>
              <a:t>Concurrence</a:t>
            </a:r>
            <a:r>
              <a:rPr lang="ko-KR" altLang="en-US" sz="1400" dirty="0"/>
              <a:t> </a:t>
            </a:r>
            <a:r>
              <a:rPr lang="ko-KR" altLang="en-US" sz="1400" dirty="0" err="1"/>
              <a:t>déloyale</a:t>
            </a:r>
            <a:r>
              <a:rPr lang="ko-KR" altLang="en-US" sz="1400" dirty="0"/>
              <a:t>)이라는 개념을 세계 최초로 소개한 국가임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/>
              <a:t>프랑스는 부정경쟁행위를 규제함에 있어 </a:t>
            </a:r>
            <a:r>
              <a:rPr lang="ko-KR" altLang="en-US" sz="1400" b="1" u="sng" dirty="0"/>
              <a:t>우리나라와 달리 특별법을 가지지 않으며</a:t>
            </a:r>
            <a:r>
              <a:rPr lang="ko-KR" altLang="en-US" sz="1400" dirty="0"/>
              <a:t>, 단지 부정경쟁행위를 </a:t>
            </a:r>
            <a:r>
              <a:rPr lang="ko-KR" altLang="en-US" sz="1400" b="1" u="sng" dirty="0"/>
              <a:t>민법상 불법행위의 특수유형</a:t>
            </a:r>
            <a:r>
              <a:rPr lang="ko-KR" altLang="en-US" sz="1400" dirty="0"/>
              <a:t>으로 취급하여 이른바 ‘</a:t>
            </a:r>
            <a:r>
              <a:rPr lang="ko-KR" altLang="en-US" sz="1400" dirty="0" err="1"/>
              <a:t>사칭통용소송</a:t>
            </a:r>
            <a:r>
              <a:rPr lang="ko-KR" altLang="en-US" sz="1400" dirty="0"/>
              <a:t>’ 또는 </a:t>
            </a:r>
            <a:r>
              <a:rPr lang="ko-KR" altLang="en-US" sz="1400" b="1" u="sng" dirty="0"/>
              <a:t>‘부정경쟁소송’ </a:t>
            </a:r>
            <a:r>
              <a:rPr lang="ko-KR" altLang="en-US" sz="1400" dirty="0" err="1"/>
              <a:t>으로</a:t>
            </a:r>
            <a:r>
              <a:rPr lang="ko-KR" altLang="en-US" sz="1400" dirty="0"/>
              <a:t> 규제하고 있음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/>
              <a:t>따라서 불법행위에 대한 책임을 묻기 위해서는 원고가 과실, 손해, 그리고 손해와 과실 간의 인과관계를 입증해야 하며, 이 세 가지 요소가 입증되면 부정경쟁 행위로부터 피해를 입은 자는 </a:t>
            </a:r>
            <a:r>
              <a:rPr lang="ko-KR" altLang="en-US" sz="1400" b="1" u="sng" dirty="0"/>
              <a:t>부정경쟁행위 금지청구 및 손해배상 청구</a:t>
            </a:r>
            <a:r>
              <a:rPr lang="ko-KR" altLang="en-US" sz="1400" dirty="0"/>
              <a:t>를 할 수 있음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/>
              <a:t>프랑스 법원은 영업주체를 혼동케 하는 동음이의어 사용행위를 준범죄행위로 보고 있으며, 이에 대해서는 고의를 요구하지 않고 과실의 존재만으로 충분하다고 해석함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/>
              <a:t>다만 계약위반행위에 대해서는 계약불이행 책임은 물을 수 있지만</a:t>
            </a:r>
            <a:r>
              <a:rPr lang="en-US" altLang="ko-KR" sz="1400" dirty="0"/>
              <a:t>,</a:t>
            </a:r>
            <a:r>
              <a:rPr lang="ko-KR" altLang="en-US" sz="1400" dirty="0"/>
              <a:t> 부정경쟁행위에 해당한다고 보지 않아 원칙적으로 양자를 구별하고 있으나, 계약위반에 있어서 제3자와의 공모행위가 개입된 경우에는 부정경쟁을 인정한 사례로 있으므로 주의를 필요로 함</a:t>
            </a:r>
            <a:endParaRPr lang="en-US" altLang="ko-KR" sz="1400" dirty="0"/>
          </a:p>
          <a:p>
            <a:endParaRPr lang="ko-KR" altLang="en-US" sz="1400" dirty="0"/>
          </a:p>
          <a:p>
            <a:r>
              <a:rPr lang="ko-KR" altLang="en-US" sz="1400" b="1" dirty="0"/>
              <a:t>나. 부정경쟁행위</a:t>
            </a:r>
            <a:endParaRPr lang="en-US" altLang="ko-KR" sz="1400" b="1" dirty="0"/>
          </a:p>
          <a:p>
            <a:endParaRPr lang="ko-KR" altLang="en-US" sz="14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/>
              <a:t>부정경쟁행위의 유형에 대하여는 개별법이 존재하지 않으므로 명시적으로 나타나 있지는 않지만, </a:t>
            </a:r>
            <a:r>
              <a:rPr lang="ko-KR" altLang="en-US" sz="1400" b="1" u="sng" dirty="0"/>
              <a:t>판례를 통해 대표적인 부정경쟁행위</a:t>
            </a:r>
            <a:r>
              <a:rPr lang="ko-KR" altLang="en-US" sz="1400" dirty="0"/>
              <a:t>로 정립된 행위의 유형은 크게 4가지로 혼동행위, 비방행위, </a:t>
            </a:r>
            <a:r>
              <a:rPr lang="ko-KR" altLang="en-US" sz="1400" dirty="0" err="1"/>
              <a:t>조직와해행위</a:t>
            </a:r>
            <a:r>
              <a:rPr lang="ko-KR" altLang="en-US" sz="1400" dirty="0"/>
              <a:t>, </a:t>
            </a:r>
            <a:r>
              <a:rPr lang="ko-KR" altLang="en-US" sz="1400" b="1" u="sng" dirty="0"/>
              <a:t>기생행위</a:t>
            </a:r>
            <a:r>
              <a:rPr lang="ko-KR" altLang="en-US" sz="1400" dirty="0"/>
              <a:t>임</a:t>
            </a:r>
            <a:endParaRPr lang="en-US" altLang="ko-KR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/>
              <a:t>객관적인 기준과 자료를 통한 비교광고행위는 원칙적으로 부정경쟁행위로 보지는 않지만, 허위광고행위 또는 타업자에게 해를 가하는 행위 등은 비방행위로 간주함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/>
              <a:t>또한 소비자법전에서는 비교광고를 함에 있어 경쟁자의 상표나 상호 및 그 밖의 식별 표장은 물론 원산지명칭 및 지리적 표시에 </a:t>
            </a:r>
            <a:r>
              <a:rPr lang="ko-KR" altLang="en-US" sz="1400" dirty="0" err="1"/>
              <a:t>화체된</a:t>
            </a:r>
            <a:r>
              <a:rPr lang="ko-KR" altLang="en-US" sz="1400" dirty="0"/>
              <a:t> 명성으로부터 부당하게 이익을 얻거나 혼동을 </a:t>
            </a:r>
            <a:r>
              <a:rPr lang="ko-KR" altLang="en-US" sz="1400" dirty="0" err="1"/>
              <a:t>불러일을키는</a:t>
            </a:r>
            <a:r>
              <a:rPr lang="ko-KR" altLang="en-US" sz="1400" dirty="0"/>
              <a:t> 행위도 금지하고 있음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dirty="0"/>
              <a:t>특히</a:t>
            </a:r>
            <a:r>
              <a:rPr lang="en-US" altLang="ko-KR" sz="1400" dirty="0"/>
              <a:t>,</a:t>
            </a:r>
            <a:r>
              <a:rPr lang="ko-KR" altLang="en-US" sz="1400" dirty="0"/>
              <a:t> </a:t>
            </a:r>
            <a:r>
              <a:rPr lang="ko-KR" altLang="en-US" sz="1400" b="1" u="sng" dirty="0"/>
              <a:t>기생행위</a:t>
            </a:r>
            <a:r>
              <a:rPr lang="ko-KR" altLang="en-US" sz="1400" dirty="0"/>
              <a:t>와 관련하여 프랑스 법원은 경쟁관계가 존재하지 않는 경우에도 아무런 대가 없이 타인의 명성 또는 투자나 지적노력의 산물을 이용하여 그로부터 이익을 편취하는 행위에 대하여 기생행위로 인정하고 있음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88A376-768E-B5AE-9592-ACF072C1B057}"/>
              </a:ext>
            </a:extLst>
          </p:cNvPr>
          <p:cNvSpPr txBox="1"/>
          <p:nvPr/>
        </p:nvSpPr>
        <p:spPr>
          <a:xfrm>
            <a:off x="521957" y="6532337"/>
            <a:ext cx="858533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IP-NAVI </a:t>
            </a:r>
            <a:r>
              <a:rPr lang="ko-KR" altLang="en-US" sz="1000" dirty="0"/>
              <a:t>지식재산 가이드 </a:t>
            </a:r>
            <a:r>
              <a:rPr lang="en-US" altLang="ko-KR" sz="1000" dirty="0"/>
              <a:t>(</a:t>
            </a:r>
            <a:r>
              <a:rPr lang="ko-KR" altLang="en-US" sz="1000" dirty="0"/>
              <a:t>프랑스</a:t>
            </a:r>
            <a:r>
              <a:rPr lang="en-US" altLang="ko-KR" sz="1000" dirty="0"/>
              <a:t>) </a:t>
            </a:r>
            <a:r>
              <a:rPr lang="en-US" altLang="ko-KR" sz="1000" dirty="0">
                <a:hlinkClick r:id="rId2"/>
              </a:rPr>
              <a:t>https://www.ip-navi.or.kr/ipnavi/static/guidebook_html/fr.html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450050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지식재산권 개요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1160873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법원 구조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E33FE83B-A0AB-D717-F29F-B61B575DF0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4971538"/>
              </p:ext>
            </p:extLst>
          </p:nvPr>
        </p:nvGraphicFramePr>
        <p:xfrm>
          <a:off x="409980" y="1345111"/>
          <a:ext cx="4027796" cy="51395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69398">
                  <a:extLst>
                    <a:ext uri="{9D8B030D-6E8A-4147-A177-3AD203B41FA5}">
                      <a16:colId xmlns:a16="http://schemas.microsoft.com/office/drawing/2014/main" val="777075286"/>
                    </a:ext>
                  </a:extLst>
                </a:gridCol>
                <a:gridCol w="1672211">
                  <a:extLst>
                    <a:ext uri="{9D8B030D-6E8A-4147-A177-3AD203B41FA5}">
                      <a16:colId xmlns:a16="http://schemas.microsoft.com/office/drawing/2014/main" val="2585084815"/>
                    </a:ext>
                  </a:extLst>
                </a:gridCol>
                <a:gridCol w="1686187">
                  <a:extLst>
                    <a:ext uri="{9D8B030D-6E8A-4147-A177-3AD203B41FA5}">
                      <a16:colId xmlns:a16="http://schemas.microsoft.com/office/drawing/2014/main" val="777055781"/>
                    </a:ext>
                  </a:extLst>
                </a:gridCol>
              </a:tblGrid>
              <a:tr h="469573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프랑스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한국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1832760"/>
                  </a:ext>
                </a:extLst>
              </a:tr>
              <a:tr h="1556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3</a:t>
                      </a:r>
                      <a:r>
                        <a:rPr lang="ko-KR" altLang="en-US" sz="1400" b="1" dirty="0"/>
                        <a:t>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파기법원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(</a:t>
                      </a:r>
                      <a:r>
                        <a:rPr lang="en-US" altLang="ko-KR" sz="1400" dirty="0" err="1"/>
                        <a:t>Cour</a:t>
                      </a:r>
                      <a:r>
                        <a:rPr lang="en-US" altLang="ko-KR" sz="1400" dirty="0"/>
                        <a:t> de Cassation)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대법원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2992568"/>
                  </a:ext>
                </a:extLst>
              </a:tr>
              <a:tr h="1556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2</a:t>
                      </a:r>
                      <a:r>
                        <a:rPr lang="ko-KR" altLang="en-US" sz="1400" b="1" dirty="0"/>
                        <a:t>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u="none" dirty="0"/>
                        <a:t>항소법원</a:t>
                      </a:r>
                      <a:endParaRPr lang="en-US" altLang="ko-KR" sz="1400" b="0" u="none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고등법원</a:t>
                      </a:r>
                      <a:endParaRPr lang="en-US" altLang="ko-KR" sz="1400" b="0" dirty="0"/>
                    </a:p>
                    <a:p>
                      <a:pPr algn="ctr" latinLnBrk="1"/>
                      <a:r>
                        <a:rPr lang="ko-KR" altLang="en-US" sz="1400" b="0" dirty="0"/>
                        <a:t>특허법원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9902321"/>
                  </a:ext>
                </a:extLst>
              </a:tr>
              <a:tr h="15566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/>
                        <a:t>1</a:t>
                      </a:r>
                      <a:r>
                        <a:rPr lang="ko-KR" altLang="en-US" sz="1400" b="1" dirty="0"/>
                        <a:t>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지방법원</a:t>
                      </a:r>
                      <a:endParaRPr lang="en-US" altLang="ko-KR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지방법원</a:t>
                      </a:r>
                      <a:endParaRPr lang="en-US" altLang="ko-KR" sz="14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3722054"/>
                  </a:ext>
                </a:extLst>
              </a:tr>
            </a:tbl>
          </a:graphicData>
        </a:graphic>
      </p:graphicFrame>
      <p:sp>
        <p:nvSpPr>
          <p:cNvPr id="3" name="화살표: 왼쪽으로 구부러짐 2">
            <a:extLst>
              <a:ext uri="{FF2B5EF4-FFF2-40B4-BE49-F238E27FC236}">
                <a16:creationId xmlns:a16="http://schemas.microsoft.com/office/drawing/2014/main" id="{752252A2-DDC4-C91A-F929-14C2AD54CD30}"/>
              </a:ext>
            </a:extLst>
          </p:cNvPr>
          <p:cNvSpPr/>
          <p:nvPr/>
        </p:nvSpPr>
        <p:spPr>
          <a:xfrm>
            <a:off x="4437777" y="2332139"/>
            <a:ext cx="595777" cy="1761689"/>
          </a:xfrm>
          <a:prstGeom prst="curvedLef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F78253-C1E3-0BB7-CEA9-DB82734964F4}"/>
              </a:ext>
            </a:extLst>
          </p:cNvPr>
          <p:cNvSpPr txBox="1"/>
          <p:nvPr/>
        </p:nvSpPr>
        <p:spPr>
          <a:xfrm>
            <a:off x="5033554" y="3029139"/>
            <a:ext cx="1107973" cy="369320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 err="1"/>
              <a:t>파기환송</a:t>
            </a:r>
            <a:endParaRPr lang="en-US" altLang="ko-KR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BF7510-C307-01C7-C6C2-80DB048A6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024" y="3914901"/>
            <a:ext cx="2787933" cy="23760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A4D2413-AD3E-263D-0204-B53B67921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024" y="1488941"/>
            <a:ext cx="2845972" cy="1889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D56C60-4ECB-9A40-8858-8DA174016312}"/>
              </a:ext>
            </a:extLst>
          </p:cNvPr>
          <p:cNvSpPr txBox="1"/>
          <p:nvPr/>
        </p:nvSpPr>
        <p:spPr>
          <a:xfrm>
            <a:off x="6610612" y="3378666"/>
            <a:ext cx="3003651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700" dirty="0"/>
              <a:t>출처 </a:t>
            </a:r>
            <a:r>
              <a:rPr lang="en-US" altLang="ko-KR" sz="700" dirty="0"/>
              <a:t>:</a:t>
            </a:r>
            <a:r>
              <a:rPr lang="ko-KR" altLang="en-US" sz="700" dirty="0"/>
              <a:t> 나무위키 </a:t>
            </a:r>
            <a:r>
              <a:rPr lang="en-US" altLang="ko-KR" sz="700" dirty="0">
                <a:hlinkClick r:id="rId4"/>
              </a:rPr>
              <a:t>https://namu.wiki/w/%EB%8C%80%EB%B2%95%EC%9B%90</a:t>
            </a:r>
            <a:r>
              <a:rPr lang="ko-KR" altLang="en-US" sz="700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B9E020-F4B5-91CE-58D2-A2E0BE0539A8}"/>
              </a:ext>
            </a:extLst>
          </p:cNvPr>
          <p:cNvSpPr txBox="1"/>
          <p:nvPr/>
        </p:nvSpPr>
        <p:spPr>
          <a:xfrm>
            <a:off x="6610612" y="6284636"/>
            <a:ext cx="3003651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700" dirty="0"/>
              <a:t>출처 </a:t>
            </a:r>
            <a:r>
              <a:rPr lang="en-US" altLang="ko-KR" sz="700" dirty="0"/>
              <a:t>:</a:t>
            </a:r>
            <a:r>
              <a:rPr lang="ko-KR" altLang="en-US" sz="700" dirty="0"/>
              <a:t> 나무위키 </a:t>
            </a:r>
            <a:r>
              <a:rPr lang="en-US" altLang="ko-KR" sz="700" dirty="0">
                <a:hlinkClick r:id="rId5"/>
              </a:rPr>
              <a:t>https://namu.wiki/w/%ED%94%84%EB%9E%91%EC%8A%A4%20%ED%8C%8C%EA%B8%B0%EC%9B%90</a:t>
            </a:r>
            <a:endParaRPr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3300851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3430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오픈소스 라이선스 관련 리스크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8356753" cy="1477315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오픈소스 라이선스를 위반하면 뭐가 문제되는 건가</a:t>
            </a:r>
            <a:r>
              <a:rPr lang="en-US" altLang="ko-KR" b="1" dirty="0"/>
              <a:t>?</a:t>
            </a:r>
          </a:p>
          <a:p>
            <a:pPr defTabSz="1084156"/>
            <a:r>
              <a:rPr lang="en-US" altLang="ko-KR" b="1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보통 </a:t>
            </a:r>
            <a:r>
              <a:rPr lang="ko-KR" altLang="en-US" dirty="0"/>
              <a:t>소프트웨어 소송에서는 주로 </a:t>
            </a:r>
            <a:r>
              <a:rPr lang="ko-KR" altLang="en-US" b="1" dirty="0"/>
              <a:t>계약위반</a:t>
            </a:r>
            <a:r>
              <a:rPr lang="en-US" altLang="ko-KR" b="1" dirty="0"/>
              <a:t>, </a:t>
            </a:r>
            <a:r>
              <a:rPr lang="ko-KR" altLang="en-US" b="1" dirty="0"/>
              <a:t>부정경쟁행위</a:t>
            </a:r>
            <a:r>
              <a:rPr lang="en-US" altLang="ko-KR" b="1" dirty="0"/>
              <a:t>, </a:t>
            </a:r>
            <a:r>
              <a:rPr lang="ko-KR" altLang="en-US" b="1" dirty="0"/>
              <a:t>저작권</a:t>
            </a:r>
            <a:r>
              <a:rPr lang="ko-KR" altLang="en-US" dirty="0"/>
              <a:t>이 문제됨</a:t>
            </a:r>
            <a:endParaRPr lang="en-US" altLang="ko-KR" dirty="0"/>
          </a:p>
          <a:p>
            <a:pPr marL="539750" indent="-285750" defTabSz="1084156">
              <a:buFont typeface="Arial" panose="020B0604020202020204" pitchFamily="34" charset="0"/>
              <a:buChar char="•"/>
            </a:pPr>
            <a:r>
              <a:rPr lang="ko-KR" altLang="en-US" dirty="0"/>
              <a:t>돈 물어줘야 하나</a:t>
            </a:r>
            <a:r>
              <a:rPr lang="en-US" altLang="ko-KR" dirty="0"/>
              <a:t>?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손해배상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539750" indent="-285750" defTabSz="1084156">
              <a:buFont typeface="Arial" panose="020B0604020202020204" pitchFamily="34" charset="0"/>
              <a:buChar char="•"/>
            </a:pPr>
            <a:r>
              <a:rPr lang="ko-KR" altLang="en-US" dirty="0">
                <a:sym typeface="Wingdings" panose="05000000000000000000" pitchFamily="2" charset="2"/>
              </a:rPr>
              <a:t>삭제해야 하나</a:t>
            </a:r>
            <a:r>
              <a:rPr lang="en-US" altLang="ko-KR" dirty="0">
                <a:sym typeface="Wingdings" panose="05000000000000000000" pitchFamily="2" charset="2"/>
              </a:rPr>
              <a:t>?  </a:t>
            </a:r>
            <a:r>
              <a:rPr lang="ko-KR" altLang="en-US" dirty="0">
                <a:sym typeface="Wingdings" panose="05000000000000000000" pitchFamily="2" charset="2"/>
              </a:rPr>
              <a:t>침해금지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539750" indent="-285750" defTabSz="1084156">
              <a:buFont typeface="Arial" panose="020B0604020202020204" pitchFamily="34" charset="0"/>
              <a:buChar char="•"/>
            </a:pPr>
            <a:r>
              <a:rPr lang="ko-KR" altLang="en-US" dirty="0">
                <a:sym typeface="Wingdings" panose="05000000000000000000" pitchFamily="2" charset="2"/>
              </a:rPr>
              <a:t>벌금내나</a:t>
            </a:r>
            <a:r>
              <a:rPr lang="en-US" altLang="ko-KR" dirty="0">
                <a:sym typeface="Wingdings" panose="05000000000000000000" pitchFamily="2" charset="2"/>
              </a:rPr>
              <a:t>? </a:t>
            </a:r>
            <a:r>
              <a:rPr lang="ko-KR" altLang="en-US" dirty="0" err="1">
                <a:sym typeface="Wingdings" panose="05000000000000000000" pitchFamily="2" charset="2"/>
              </a:rPr>
              <a:t>감옥가나</a:t>
            </a:r>
            <a:r>
              <a:rPr lang="en-US" altLang="ko-KR" dirty="0">
                <a:sym typeface="Wingdings" panose="05000000000000000000" pitchFamily="2" charset="2"/>
              </a:rPr>
              <a:t>?  </a:t>
            </a:r>
            <a:r>
              <a:rPr lang="ko-KR" altLang="en-US" dirty="0">
                <a:sym typeface="Wingdings" panose="05000000000000000000" pitchFamily="2" charset="2"/>
              </a:rPr>
              <a:t>형사처벌</a:t>
            </a:r>
            <a:endParaRPr lang="en-US" altLang="ko-KR" dirty="0">
              <a:sym typeface="Wingdings" panose="05000000000000000000" pitchFamily="2" charset="2"/>
            </a:endParaRPr>
          </a:p>
        </p:txBody>
      </p:sp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7B41BE93-EF9D-EC0D-1247-FB36D36628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956803"/>
              </p:ext>
            </p:extLst>
          </p:nvPr>
        </p:nvGraphicFramePr>
        <p:xfrm>
          <a:off x="409980" y="2381325"/>
          <a:ext cx="8803641" cy="417623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002202">
                  <a:extLst>
                    <a:ext uri="{9D8B030D-6E8A-4147-A177-3AD203B41FA5}">
                      <a16:colId xmlns:a16="http://schemas.microsoft.com/office/drawing/2014/main" val="1262888449"/>
                    </a:ext>
                  </a:extLst>
                </a:gridCol>
                <a:gridCol w="933813">
                  <a:extLst>
                    <a:ext uri="{9D8B030D-6E8A-4147-A177-3AD203B41FA5}">
                      <a16:colId xmlns:a16="http://schemas.microsoft.com/office/drawing/2014/main" val="1585558404"/>
                    </a:ext>
                  </a:extLst>
                </a:gridCol>
                <a:gridCol w="933813">
                  <a:extLst>
                    <a:ext uri="{9D8B030D-6E8A-4147-A177-3AD203B41FA5}">
                      <a16:colId xmlns:a16="http://schemas.microsoft.com/office/drawing/2014/main" val="3808451710"/>
                    </a:ext>
                  </a:extLst>
                </a:gridCol>
                <a:gridCol w="933813">
                  <a:extLst>
                    <a:ext uri="{9D8B030D-6E8A-4147-A177-3AD203B41FA5}">
                      <a16:colId xmlns:a16="http://schemas.microsoft.com/office/drawing/2014/main" val="3054078363"/>
                    </a:ext>
                  </a:extLst>
                </a:gridCol>
              </a:tblGrid>
              <a:tr h="7102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적용법률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손해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배상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침해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금지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형사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처벌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169443"/>
                  </a:ext>
                </a:extLst>
              </a:tr>
              <a:tr h="1155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/>
                        <a:t>오픈소스 라이선스는 계약이므로 계약위반 </a:t>
                      </a:r>
                      <a:br>
                        <a:rPr lang="en-US" altLang="ko-KR" b="1" dirty="0"/>
                      </a:br>
                      <a:r>
                        <a:rPr lang="en-US" altLang="ko-KR" b="1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b="1" dirty="0">
                          <a:sym typeface="Wingdings" panose="05000000000000000000" pitchFamily="2" charset="2"/>
                        </a:rPr>
                        <a:t>채무불이행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dirty="0">
                          <a:sym typeface="Wingdings" panose="05000000000000000000" pitchFamily="2" charset="2"/>
                        </a:rPr>
                        <a:t>민법 제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390</a:t>
                      </a:r>
                      <a:r>
                        <a:rPr lang="ko-KR" altLang="en-US" dirty="0">
                          <a:sym typeface="Wingdings" panose="05000000000000000000" pitchFamily="2" charset="2"/>
                        </a:rPr>
                        <a:t>조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ym typeface="Wingdings" panose="05000000000000000000" pitchFamily="2" charset="2"/>
                        </a:rPr>
                        <a:t>* </a:t>
                      </a:r>
                      <a:r>
                        <a:rPr lang="ko-KR" altLang="en-US" sz="1200" dirty="0">
                          <a:sym typeface="Wingdings" panose="05000000000000000000" pitchFamily="2" charset="2"/>
                        </a:rPr>
                        <a:t>일반적으로 오픈소스는 다운로드 클릭 시 라이선스 계약이 체결됨</a:t>
                      </a:r>
                      <a:r>
                        <a:rPr lang="en-US" altLang="ko-KR" sz="1200" dirty="0">
                          <a:sym typeface="Wingdings" panose="05000000000000000000" pitchFamily="2" charset="2"/>
                        </a:rPr>
                        <a:t>(Click-wrap License)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X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X</a:t>
                      </a:r>
                      <a:endParaRPr lang="ko-KR" altLang="en-US" sz="3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9406540"/>
                  </a:ext>
                </a:extLst>
              </a:tr>
              <a:tr h="1155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ym typeface="Wingdings" panose="05000000000000000000" pitchFamily="2" charset="2"/>
                        </a:rPr>
                        <a:t>오픈소스 소프트웨어는 성과물이므로 </a:t>
                      </a:r>
                      <a:br>
                        <a:rPr lang="en-US" altLang="ko-KR" b="1" dirty="0">
                          <a:sym typeface="Wingdings" panose="05000000000000000000" pitchFamily="2" charset="2"/>
                        </a:rPr>
                      </a:br>
                      <a:r>
                        <a:rPr lang="ko-KR" altLang="en-US" b="1" dirty="0">
                          <a:sym typeface="Wingdings" panose="05000000000000000000" pitchFamily="2" charset="2"/>
                        </a:rPr>
                        <a:t>무단사용시 부정경쟁행위 </a:t>
                      </a:r>
                      <a:br>
                        <a:rPr lang="en-US" altLang="ko-KR" b="1" dirty="0">
                          <a:sym typeface="Wingdings" panose="05000000000000000000" pitchFamily="2" charset="2"/>
                        </a:rPr>
                      </a:br>
                      <a:r>
                        <a:rPr lang="en-US" altLang="ko-KR" b="1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b="1" dirty="0" err="1">
                          <a:sym typeface="Wingdings" panose="05000000000000000000" pitchFamily="2" charset="2"/>
                        </a:rPr>
                        <a:t>타인성과부정사용행위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sz="1800" b="0" dirty="0" err="1"/>
                        <a:t>부경법</a:t>
                      </a:r>
                      <a:r>
                        <a:rPr lang="ko-KR" altLang="en-US" sz="1800" b="0" dirty="0"/>
                        <a:t> 제</a:t>
                      </a:r>
                      <a:r>
                        <a:rPr lang="en-US" altLang="ko-KR" sz="1800" b="0" dirty="0"/>
                        <a:t>2</a:t>
                      </a:r>
                      <a:r>
                        <a:rPr lang="ko-KR" altLang="en-US" sz="1800" b="0" dirty="0"/>
                        <a:t>조제</a:t>
                      </a:r>
                      <a:r>
                        <a:rPr lang="en-US" altLang="ko-KR" sz="1800" b="0" dirty="0"/>
                        <a:t>1</a:t>
                      </a:r>
                      <a:r>
                        <a:rPr lang="ko-KR" altLang="en-US" sz="1800" b="0" dirty="0"/>
                        <a:t>호 </a:t>
                      </a:r>
                      <a:r>
                        <a:rPr lang="ko-KR" altLang="en-US" sz="1800" b="0" dirty="0" err="1"/>
                        <a:t>파목</a:t>
                      </a:r>
                      <a:r>
                        <a:rPr lang="en-US" altLang="ko-KR" sz="1800" b="0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X</a:t>
                      </a:r>
                      <a:endParaRPr lang="ko-KR" altLang="en-US" sz="3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3513161"/>
                  </a:ext>
                </a:extLst>
              </a:tr>
              <a:tr h="1155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ym typeface="Wingdings" panose="05000000000000000000" pitchFamily="2" charset="2"/>
                        </a:rPr>
                        <a:t>오픈소스 소프트웨어는 컴퓨터 프로그램 저작물이므로 </a:t>
                      </a:r>
                      <a:br>
                        <a:rPr lang="en-US" altLang="ko-KR" b="1" dirty="0">
                          <a:sym typeface="Wingdings" panose="05000000000000000000" pitchFamily="2" charset="2"/>
                        </a:rPr>
                      </a:br>
                      <a:r>
                        <a:rPr lang="ko-KR" altLang="en-US" b="1" dirty="0">
                          <a:sym typeface="Wingdings" panose="05000000000000000000" pitchFamily="2" charset="2"/>
                        </a:rPr>
                        <a:t>저작권 침해</a:t>
                      </a:r>
                      <a:br>
                        <a:rPr lang="en-US" altLang="ko-KR" b="1" dirty="0">
                          <a:sym typeface="Wingdings" panose="05000000000000000000" pitchFamily="2" charset="2"/>
                        </a:rPr>
                      </a:br>
                      <a:r>
                        <a:rPr lang="en-US" altLang="ko-KR" b="1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ko-KR" altLang="en-US" b="1" dirty="0">
                          <a:sym typeface="Wingdings" panose="05000000000000000000" pitchFamily="2" charset="2"/>
                        </a:rPr>
                        <a:t>저작인격권 및 저작재산권 침해 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ko-KR" altLang="en-US" dirty="0">
                          <a:sym typeface="Wingdings" panose="05000000000000000000" pitchFamily="2" charset="2"/>
                        </a:rPr>
                        <a:t>저작권법</a:t>
                      </a:r>
                      <a:r>
                        <a:rPr lang="en-US" altLang="ko-KR" dirty="0">
                          <a:sym typeface="Wingdings" panose="05000000000000000000" pitchFamily="2" charset="2"/>
                        </a:rPr>
                        <a:t>)</a:t>
                      </a:r>
                      <a:endParaRPr lang="en-US" altLang="ko-KR" b="1" dirty="0">
                        <a:sym typeface="Wingdings" panose="05000000000000000000" pitchFamily="2" charset="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 dirty="0"/>
                        <a:t>O</a:t>
                      </a:r>
                      <a:endParaRPr lang="ko-KR" altLang="en-US" sz="32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49340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4296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112657D-8E3B-CD62-584C-88703F602959}"/>
              </a:ext>
            </a:extLst>
          </p:cNvPr>
          <p:cNvSpPr txBox="1"/>
          <p:nvPr/>
        </p:nvSpPr>
        <p:spPr>
          <a:xfrm>
            <a:off x="521957" y="205712"/>
            <a:ext cx="3430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rgbClr val="1F1F1F">
                      <a:alpha val="0"/>
                    </a:srgbClr>
                  </a:solidFill>
                </a:ln>
                <a:solidFill>
                  <a:srgbClr val="1F1F1F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오픈소스 라이선스 관련 리스크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219949-4F1E-C0B1-DBC3-03E276821B3D}"/>
              </a:ext>
            </a:extLst>
          </p:cNvPr>
          <p:cNvSpPr txBox="1"/>
          <p:nvPr/>
        </p:nvSpPr>
        <p:spPr>
          <a:xfrm>
            <a:off x="409980" y="837396"/>
            <a:ext cx="5404021" cy="1200316"/>
          </a:xfrm>
          <a:prstGeom prst="rect">
            <a:avLst/>
          </a:prstGeom>
          <a:noFill/>
        </p:spPr>
        <p:txBody>
          <a:bodyPr wrap="none" lIns="91429" tIns="45714" rIns="91429" bIns="45714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defTabSz="1084156"/>
            <a:r>
              <a:rPr lang="ko-KR" altLang="en-US" b="1" dirty="0"/>
              <a:t>오픈소스 라이선스를 위반하면 뭐가 문제되는 건가</a:t>
            </a:r>
            <a:r>
              <a:rPr lang="en-US" altLang="ko-KR" b="1" dirty="0"/>
              <a:t>?</a:t>
            </a:r>
          </a:p>
          <a:p>
            <a:pPr marL="285750" indent="-285750" defTabSz="1084156">
              <a:buFont typeface="Arial" panose="020B0604020202020204" pitchFamily="34" charset="0"/>
              <a:buChar char="•"/>
            </a:pPr>
            <a:r>
              <a:rPr lang="ko-KR" altLang="en-US" dirty="0"/>
              <a:t>돈 물어줘야 하나</a:t>
            </a:r>
            <a:r>
              <a:rPr lang="en-US" altLang="ko-KR" dirty="0"/>
              <a:t>?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손해배상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 defTabSz="1084156">
              <a:buFont typeface="Arial" panose="020B0604020202020204" pitchFamily="34" charset="0"/>
              <a:buChar char="•"/>
            </a:pPr>
            <a:r>
              <a:rPr lang="ko-KR" altLang="en-US" dirty="0">
                <a:sym typeface="Wingdings" panose="05000000000000000000" pitchFamily="2" charset="2"/>
              </a:rPr>
              <a:t>삭제해야 하나</a:t>
            </a:r>
            <a:r>
              <a:rPr lang="en-US" altLang="ko-KR" dirty="0">
                <a:sym typeface="Wingdings" panose="05000000000000000000" pitchFamily="2" charset="2"/>
              </a:rPr>
              <a:t>?  </a:t>
            </a:r>
            <a:r>
              <a:rPr lang="ko-KR" altLang="en-US" dirty="0">
                <a:sym typeface="Wingdings" panose="05000000000000000000" pitchFamily="2" charset="2"/>
              </a:rPr>
              <a:t>침해금지 청구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 defTabSz="1084156">
              <a:buFont typeface="Arial" panose="020B0604020202020204" pitchFamily="34" charset="0"/>
              <a:buChar char="•"/>
            </a:pPr>
            <a:r>
              <a:rPr lang="ko-KR" altLang="en-US" b="1" u="sng" dirty="0">
                <a:sym typeface="Wingdings" panose="05000000000000000000" pitchFamily="2" charset="2"/>
              </a:rPr>
              <a:t>벌금내나</a:t>
            </a:r>
            <a:r>
              <a:rPr lang="en-US" altLang="ko-KR" b="1" u="sng" dirty="0">
                <a:sym typeface="Wingdings" panose="05000000000000000000" pitchFamily="2" charset="2"/>
              </a:rPr>
              <a:t>? </a:t>
            </a:r>
            <a:r>
              <a:rPr lang="ko-KR" altLang="en-US" b="1" u="sng" dirty="0" err="1">
                <a:sym typeface="Wingdings" panose="05000000000000000000" pitchFamily="2" charset="2"/>
              </a:rPr>
              <a:t>감옥가나</a:t>
            </a:r>
            <a:r>
              <a:rPr lang="en-US" altLang="ko-KR" b="1" u="sng" dirty="0">
                <a:sym typeface="Wingdings" panose="05000000000000000000" pitchFamily="2" charset="2"/>
              </a:rPr>
              <a:t>?  </a:t>
            </a:r>
            <a:r>
              <a:rPr lang="ko-KR" altLang="en-US" b="1" u="sng" dirty="0">
                <a:sym typeface="Wingdings" panose="05000000000000000000" pitchFamily="2" charset="2"/>
              </a:rPr>
              <a:t>형사처벌</a:t>
            </a:r>
            <a:endParaRPr lang="en-US" altLang="ko-KR" b="1" u="sng" dirty="0">
              <a:sym typeface="Wingdings" panose="05000000000000000000" pitchFamily="2" charset="2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176C74-357B-707C-2892-D1811FD2A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8341" y="1559478"/>
            <a:ext cx="4551035" cy="493776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화살표: 위로 굽음 7">
            <a:extLst>
              <a:ext uri="{FF2B5EF4-FFF2-40B4-BE49-F238E27FC236}">
                <a16:creationId xmlns:a16="http://schemas.microsoft.com/office/drawing/2014/main" id="{F43EED08-0C2B-2BFB-7566-08F0A1B90E0D}"/>
              </a:ext>
            </a:extLst>
          </p:cNvPr>
          <p:cNvSpPr/>
          <p:nvPr/>
        </p:nvSpPr>
        <p:spPr>
          <a:xfrm rot="5400000">
            <a:off x="2804206" y="1567500"/>
            <a:ext cx="1323607" cy="2124891"/>
          </a:xfrm>
          <a:prstGeom prst="bentUp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D15D54-993D-BF27-0E51-5B81DCFE6439}"/>
              </a:ext>
            </a:extLst>
          </p:cNvPr>
          <p:cNvSpPr txBox="1"/>
          <p:nvPr/>
        </p:nvSpPr>
        <p:spPr>
          <a:xfrm>
            <a:off x="1119128" y="3263446"/>
            <a:ext cx="279006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회사가 </a:t>
            </a:r>
            <a:r>
              <a:rPr lang="ko-KR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저작권 침해죄</a:t>
            </a:r>
            <a:r>
              <a:rPr lang="ko-KR" altLang="en-US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로</a:t>
            </a:r>
            <a:r>
              <a:rPr lang="en-US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</a:t>
            </a:r>
            <a:r>
              <a:rPr lang="ko-KR" altLang="en-US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고소당한 경우</a:t>
            </a:r>
            <a:endParaRPr lang="en-US" altLang="ko-KR" sz="1800" dirty="0">
              <a:effectLst/>
              <a:latin typeface="굴림" panose="020B0600000101010101" pitchFamily="50" charset="-127"/>
              <a:ea typeface="맑은 고딕" panose="020B0503020000020004" pitchFamily="50" charset="-127"/>
              <a:cs typeface="굴림" panose="020B0600000101010101" pitchFamily="50" charset="-127"/>
            </a:endParaRPr>
          </a:p>
          <a:p>
            <a:pPr latinLnBrk="1"/>
            <a:r>
              <a:rPr lang="ko-KR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경찰</a:t>
            </a:r>
            <a:r>
              <a:rPr lang="en-US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/</a:t>
            </a:r>
            <a:r>
              <a:rPr lang="ko-KR" altLang="en-US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검찰 </a:t>
            </a:r>
            <a:r>
              <a:rPr lang="ko-KR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조사 </a:t>
            </a:r>
            <a:r>
              <a:rPr lang="ko-KR" altLang="en-US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과정에서</a:t>
            </a:r>
            <a:r>
              <a:rPr lang="en-US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</a:t>
            </a:r>
            <a:r>
              <a:rPr lang="ko-KR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임원</a:t>
            </a:r>
            <a:r>
              <a:rPr lang="en-US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/</a:t>
            </a:r>
            <a:r>
              <a:rPr lang="ko-KR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대표이사 </a:t>
            </a:r>
            <a:r>
              <a:rPr lang="ko-KR" altLang="en-US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소환</a:t>
            </a:r>
            <a:r>
              <a:rPr lang="ko-KR" altLang="ko-KR" sz="1800" dirty="0">
                <a:effectLst/>
                <a:latin typeface="굴림" panose="020B0600000101010101" pitchFamily="50" charset="-127"/>
                <a:ea typeface="맑은 고딕" panose="020B0503020000020004" pitchFamily="50" charset="-127"/>
                <a:cs typeface="굴림" panose="020B0600000101010101" pitchFamily="50" charset="-127"/>
              </a:rPr>
              <a:t> 등의 문제 발생 가능</a:t>
            </a:r>
            <a:endParaRPr lang="ko-KR" altLang="ko-KR" sz="2800" dirty="0">
              <a:effectLst/>
              <a:latin typeface="굴림" panose="020B0600000101010101" pitchFamily="50" charset="-127"/>
              <a:ea typeface="굴림" panose="020B0600000101010101" pitchFamily="50" charset="-127"/>
              <a:cs typeface="굴림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0BB0C9-CE29-19B7-A570-6B57443DBFED}"/>
              </a:ext>
            </a:extLst>
          </p:cNvPr>
          <p:cNvSpPr txBox="1"/>
          <p:nvPr/>
        </p:nvSpPr>
        <p:spPr>
          <a:xfrm>
            <a:off x="4618341" y="6497239"/>
            <a:ext cx="409023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출처 </a:t>
            </a:r>
            <a:r>
              <a:rPr lang="en-US" altLang="ko-KR" sz="1000" dirty="0"/>
              <a:t>: YTN </a:t>
            </a:r>
            <a:r>
              <a:rPr lang="ko-KR" altLang="en-US" sz="1000" dirty="0"/>
              <a:t>뉴스  </a:t>
            </a:r>
            <a:r>
              <a:rPr lang="en-US" altLang="ko-KR" sz="1000" dirty="0">
                <a:hlinkClick r:id="rId3"/>
              </a:rPr>
              <a:t>https://www.ytn.co.kr/_ln/0103_200811260502372625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981309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d722c7a-c613-4ea9-8d6c-421621450052" xsi:nil="true"/>
    <lcf76f155ced4ddcb4097134ff3c332f xmlns="f51e37fc-4c9a-434a-a6ba-a67f2d5a5bc8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817ED5821E1E448E887E6DA7F64A7B" ma:contentTypeVersion="22" ma:contentTypeDescription="Create a new document." ma:contentTypeScope="" ma:versionID="d765a1918695b029d9e243880422590a">
  <xsd:schema xmlns:xsd="http://www.w3.org/2001/XMLSchema" xmlns:xs="http://www.w3.org/2001/XMLSchema" xmlns:p="http://schemas.microsoft.com/office/2006/metadata/properties" xmlns:ns2="f51e37fc-4c9a-434a-a6ba-a67f2d5a5bc8" xmlns:ns3="cd722c7a-c613-4ea9-8d6c-421621450052" targetNamespace="http://schemas.microsoft.com/office/2006/metadata/properties" ma:root="true" ma:fieldsID="09776a0a299726b39b68d2265a5abfd6" ns2:_="" ns3:_="">
    <xsd:import namespace="f51e37fc-4c9a-434a-a6ba-a67f2d5a5bc8"/>
    <xsd:import namespace="cd722c7a-c613-4ea9-8d6c-42162145005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3:TaxCatchAll" minOccurs="0"/>
                <xsd:element ref="ns2:lcf76f155ced4ddcb4097134ff3c332f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1e37fc-4c9a-434a-a6ba-a67f2d5a5b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75702a04-5a8d-4e22-8fc9-754da5c8457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722c7a-c613-4ea9-8d6c-421621450052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2f3dfc10-1d7d-48b5-851f-c98388606e49}" ma:internalName="TaxCatchAll" ma:showField="CatchAllData" ma:web="cd722c7a-c613-4ea9-8d6c-42162145005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C43CD2E-8BA4-44BB-A3AF-924AEF9F555F}">
  <ds:schemaRefs>
    <ds:schemaRef ds:uri="http://schemas.microsoft.com/office/2006/metadata/properties"/>
    <ds:schemaRef ds:uri="http://www.w3.org/2000/xmlns/"/>
    <ds:schemaRef ds:uri="cd722c7a-c613-4ea9-8d6c-421621450052"/>
    <ds:schemaRef ds:uri="http://www.w3.org/2001/XMLSchema-instance"/>
    <ds:schemaRef ds:uri="f51e37fc-4c9a-434a-a6ba-a67f2d5a5bc8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5B2514B-0085-4D3A-9BF3-C28C9774C8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6C448B-1CF0-412A-9D21-2516F8540F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1e37fc-4c9a-434a-a6ba-a67f2d5a5bc8"/>
    <ds:schemaRef ds:uri="cd722c7a-c613-4ea9-8d6c-42162145005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32552</TotalTime>
  <Words>4385</Words>
  <Application>Microsoft Office PowerPoint</Application>
  <PresentationFormat>A4 용지(210x297mm)</PresentationFormat>
  <Paragraphs>501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42" baseType="lpstr">
      <vt:lpstr>Pretendard Black</vt:lpstr>
      <vt:lpstr>Pretendard ExtraBold</vt:lpstr>
      <vt:lpstr>Pretendard Light</vt:lpstr>
      <vt:lpstr>Pretendard Medium</vt:lpstr>
      <vt:lpstr>Pretendard SemiBold</vt:lpstr>
      <vt:lpstr>굴림</vt:lpstr>
      <vt:lpstr>맑은 고딕</vt:lpstr>
      <vt:lpstr>함초롬바탕</vt:lpstr>
      <vt:lpstr>Arial</vt:lpstr>
      <vt:lpstr>Calibri</vt:lpstr>
      <vt:lpstr>Calibri Light</vt:lpstr>
      <vt:lpstr>Cambria</vt:lpstr>
      <vt:lpstr>Consolas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정주영(JONG Jooyoung)/Marketing팀/SK</dc:creator>
  <cp:lastModifiedBy>조정년(CHO Jungnyun)/법무2팀/SK</cp:lastModifiedBy>
  <cp:revision>31</cp:revision>
  <dcterms:created xsi:type="dcterms:W3CDTF">2023-10-18T04:05:24Z</dcterms:created>
  <dcterms:modified xsi:type="dcterms:W3CDTF">2024-06-20T06:42:28Z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0x010100E0817ED5821E1E448E887E6DA7F64A7B</vt:lpwstr>
  </property>
  <property fmtid="{D5CDD505-2E9C-101B-9397-08002B2CF9AE}" pid="3" name="MediaServiceImageTags">
    <vt:lpwstr/>
  </property>
</Properties>
</file>

<file path=docProps/thumbnail.jpeg>
</file>